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  <p:sldMasterId id="2147483692" r:id="rId2"/>
  </p:sldMasterIdLst>
  <p:notesMasterIdLst>
    <p:notesMasterId r:id="rId18"/>
  </p:notesMasterIdLst>
  <p:sldIdLst>
    <p:sldId id="258" r:id="rId3"/>
    <p:sldId id="281" r:id="rId4"/>
    <p:sldId id="405" r:id="rId5"/>
    <p:sldId id="419" r:id="rId6"/>
    <p:sldId id="385" r:id="rId7"/>
    <p:sldId id="391" r:id="rId8"/>
    <p:sldId id="260" r:id="rId9"/>
    <p:sldId id="1253" r:id="rId10"/>
    <p:sldId id="1254" r:id="rId11"/>
    <p:sldId id="1255" r:id="rId12"/>
    <p:sldId id="273" r:id="rId13"/>
    <p:sldId id="274" r:id="rId14"/>
    <p:sldId id="392" r:id="rId15"/>
    <p:sldId id="271" r:id="rId16"/>
    <p:sldId id="395" r:id="rId17"/>
  </p:sldIdLst>
  <p:sldSz cx="12192000" cy="6858000"/>
  <p:notesSz cx="6858000" cy="9144000"/>
  <p:custDataLst>
    <p:tags r:id="rId1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tags" Target="tags/tag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80FC7-2B7E-4741-AC5E-28DB073E6703}" type="datetimeFigureOut">
              <a:rPr lang="en-ID" smtClean="0"/>
              <a:t>05/12/2025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323ABB-17DF-4C25-96A4-1CC310DA00A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66690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323ABB-17DF-4C25-96A4-1CC310DA00AD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71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47C7-55FB-4A43-9761-238973453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004F2-5602-4DD8-B5AA-CE113BF8F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1D7F-6984-4CD3-A930-7DD04E59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6AF8D-24C1-4366-8AF7-27F73C3E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405AC-28B5-4D45-9759-AF7B4C73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11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901C-C732-49C8-8A19-3D33303E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06E1C-BF2D-4FF2-AD25-C8D461FED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6120-48A3-45ED-878A-1B7100F69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E2C1-C8EF-47EF-AAB4-55521E2B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2F9FD-EB59-479C-8A11-3950E344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230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E14D21-4EF9-4232-913B-90BED2EDA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021D0-07C6-47D0-BED4-A66987E3C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4F5D-10B1-471C-B092-62DD99F2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26FE9-D285-4726-88C6-9347D0BC7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948A2-238D-447A-A4F0-3BCBA75D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78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4609D91-0B8A-4137-B739-C0FFC206EE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4237" y="1111250"/>
            <a:ext cx="2168525" cy="2168525"/>
          </a:xfrm>
          <a:prstGeom prst="ellipse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6B1254-B95A-4D3A-A56B-B2EF717A4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6425" y="1133475"/>
            <a:ext cx="52101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70677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4609D91-0B8A-4137-B739-C0FFC206EE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837" y="1585912"/>
            <a:ext cx="3686175" cy="3686175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6B1254-B95A-4D3A-A56B-B2EF717A4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6425" y="1133475"/>
            <a:ext cx="52101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22736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C47C7-55FB-4A43-9761-238973453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004F2-5602-4DD8-B5AA-CE113BF8F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61D7F-6984-4CD3-A930-7DD04E59A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6AF8D-24C1-4366-8AF7-27F73C3ED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7405AC-28B5-4D45-9759-AF7B4C73F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143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E596-30F3-4E21-8BB8-3B2F683D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AA57-607E-462A-B0C1-6B4DBDC7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4008F-16E1-4DA0-9F9C-FFA7A6FD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3D26C-6899-4EBE-8A03-9C7A236A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6CEA-896C-4DDE-A426-903C0EDA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1223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FDCA-B94F-4AE6-8638-8138A3EF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7980B-78F4-4870-82DE-B43AAEE75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8910-0C63-4EC6-8F31-3EB9D05C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B206B-957C-4130-A668-2629A0DF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63EB-A37B-4EB2-9162-FDC1556C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96381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03D-F80D-43A0-9B3B-B4F9D790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06AA0-7765-4213-86F7-3CD5AE234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D10CB-91FC-4A86-99F3-B239C9D3B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C3B03-481C-4569-B0F9-78C17E8E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3B7D1-B88E-4344-A407-5C34FCFA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397EF-6914-4010-BB58-026D905F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524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99AF-7D9A-42B1-98EF-C0E9E208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BF1C4-1025-47D0-8149-E1F3E911A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FF13A-A2B8-4917-BD16-3C39AB60E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D0944-444A-4268-9E28-CB4C37A05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B57C8-C652-406B-95C2-DF4227A64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A77FD-2BFE-4065-AFD4-D92603B8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1832AA-DA04-40F9-AFED-462F8218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3CE15-96EA-449E-933E-50D0BE61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52692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F34F-EAF1-43BE-99BE-0DC942A2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5C0D0-367C-4C4E-813F-95F46DD9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0417-2C2F-4DA9-B905-37EEE882F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5A667-2A5E-4C11-A908-6653E073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3514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3E596-30F3-4E21-8BB8-3B2F683DC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DAA57-607E-462A-B0C1-6B4DBDC70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4008F-16E1-4DA0-9F9C-FFA7A6FD3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13D26C-6899-4EBE-8A03-9C7A236A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56CEA-896C-4DDE-A426-903C0EDA4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49752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E4185-4DE1-43BF-99A2-CB730710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74E70-2215-4620-96B3-C7BA84411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9375C-85AF-4CE8-B159-F58A520A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8668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04BB-FE15-41AD-A230-5B2972E4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A404-1A80-47CF-91D4-54E3019C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DEF29-6456-4A67-A464-533FC8CDE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11871-0802-4C86-8144-88EF8BF0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384FC-F90E-4697-B746-C1A2A95A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F77D7-F131-4397-8AC6-73F002AB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6095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F6B0-D698-48ED-A92F-1648CFD0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F2F22D-4A7E-4DB9-9BAB-E9EAEE1BD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9B6C7-7A46-4598-B35C-7A411CCFD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4A168-085A-4EBD-B930-E8429A42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A5EB4-E43D-47B0-B783-1FE1ECE2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67C38-AE8D-49C9-A775-094699AE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180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7901C-C732-49C8-8A19-3D33303E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06E1C-BF2D-4FF2-AD25-C8D461FED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76120-48A3-45ED-878A-1B7100F69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9AE2C1-C8EF-47EF-AAB4-55521E2B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2F9FD-EB59-479C-8A11-3950E3446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28100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E14D21-4EF9-4232-913B-90BED2EDA4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021D0-07C6-47D0-BED4-A66987E3C0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04F5D-10B1-471C-B092-62DD99F2F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26FE9-D285-4726-88C6-9347D0BC7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7948A2-238D-447A-A4F0-3BCBA75DB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420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4609D91-0B8A-4137-B739-C0FFC206EE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4237" y="1111250"/>
            <a:ext cx="2168525" cy="2168525"/>
          </a:xfrm>
          <a:prstGeom prst="ellipse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6B1254-B95A-4D3A-A56B-B2EF717A4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6425" y="1133475"/>
            <a:ext cx="52101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1118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4609D91-0B8A-4137-B739-C0FFC206EE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85837" y="1585912"/>
            <a:ext cx="3686175" cy="3686175"/>
          </a:xfrm>
          <a:prstGeom prst="ellipse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76B1254-B95A-4D3A-A56B-B2EF717A4B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6425" y="1133475"/>
            <a:ext cx="5210175" cy="4800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75301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5336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16579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2488" y="5165409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78261" y="6036291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993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FDCA-B94F-4AE6-8638-8138A3EF1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7980B-78F4-4870-82DE-B43AAEE75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058910-0C63-4EC6-8F31-3EB9D05C8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B206B-957C-4130-A668-2629A0DFB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163EB-A37B-4EB2-9162-FDC1556C2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13995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325581">
            <a:off x="6213068" y="707958"/>
            <a:ext cx="4318000" cy="544208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585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8775" y="1288425"/>
            <a:ext cx="4281150" cy="42811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5221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704D096-0201-4EC7-8642-F7463FA359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558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25108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9151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2911" y="879186"/>
            <a:ext cx="5099632" cy="5099628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44187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251105" y="-1360991"/>
            <a:ext cx="8458200" cy="8458194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96591" y="1911838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7095" y="3989894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005198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11762EF-5B64-48B4-9883-C21789DE66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05129" y="671558"/>
            <a:ext cx="4181742" cy="4181740"/>
          </a:xfrm>
          <a:prstGeom prst="flowChartConnector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2312A5-03EA-42AB-91F3-28E33C501E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2488" y="5165409"/>
            <a:ext cx="6195409" cy="125060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en-GB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2C00C5FC-BD55-47D9-A1A6-C2FE37778D8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78261" y="6036291"/>
            <a:ext cx="5616575" cy="454125"/>
          </a:xfrm>
        </p:spPr>
        <p:txBody>
          <a:bodyPr/>
          <a:lstStyle>
            <a:lvl1pPr marL="0" indent="0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6259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325581">
            <a:off x="6213068" y="707958"/>
            <a:ext cx="4318000" cy="5442083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942821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6D4422-9AD5-4F57-B03F-7AB2C7088B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18775" y="1288425"/>
            <a:ext cx="4281150" cy="428115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38458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704D096-0201-4EC7-8642-F7463FA359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3558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64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2403D-F80D-43A0-9B3B-B4F9D7906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06AA0-7765-4213-86F7-3CD5AE234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D10CB-91FC-4A86-99F3-B239C9D3B5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2C3B03-481C-4569-B0F9-78C17E8EB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43B7D1-B88E-4344-A407-5C34FCFA3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9397EF-6914-4010-BB58-026D905FB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7941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466B5597-730C-4777-914F-F77C4A29FE0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040" y="205099"/>
            <a:ext cx="5731380" cy="6447802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929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A836F35-F6F4-48BD-845C-2B3CF32868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61E5AA44-35F6-4ADC-ADCB-FDABB12D73F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42900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F4D773C2-659A-481A-B12C-AB00BC5720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0"/>
            <a:ext cx="6096000" cy="3429000"/>
          </a:xfrm>
        </p:spPr>
        <p:txBody>
          <a:bodyPr/>
          <a:lstStyle/>
          <a:p>
            <a:endParaRPr lang="en-GB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61E8C6FD-9C40-45F1-B97D-9F07662548C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3429000"/>
            <a:ext cx="6096000" cy="34290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2883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99AF-7D9A-42B1-98EF-C0E9E208B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BF1C4-1025-47D0-8149-E1F3E911A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CFF13A-A2B8-4917-BD16-3C39AB60E8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2D0944-444A-4268-9E28-CB4C37A057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0B57C8-C652-406B-95C2-DF4227A64A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9A77FD-2BFE-4065-AFD4-D92603B83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1832AA-DA04-40F9-AFED-462F82188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33CE15-96EA-449E-933E-50D0BE61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67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F34F-EAF1-43BE-99BE-0DC942A2B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5C0D0-367C-4C4E-813F-95F46DD95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840417-2C2F-4DA9-B905-37EEE882F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5A667-2A5E-4C11-A908-6653E073C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835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EE4185-4DE1-43BF-99A2-CB730710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74E70-2215-4620-96B3-C7BA84411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9375C-85AF-4CE8-B159-F58A520A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02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F04BB-FE15-41AD-A230-5B2972E44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BA404-1A80-47CF-91D4-54E3019CC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FDEF29-6456-4A67-A464-533FC8CDE3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811871-0802-4C86-8144-88EF8BF0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E384FC-F90E-4697-B746-C1A2A95A0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F77D7-F131-4397-8AC6-73F002ABC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532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F6B0-D698-48ED-A92F-1648CFD01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F2F22D-4A7E-4DB9-9BAB-E9EAEE1BD0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9B6C7-7A46-4598-B35C-7A411CCFD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A4A168-085A-4EBD-B930-E8429A42E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A5EB4-E43D-47B0-B783-1FE1ECE29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67C38-AE8D-49C9-A775-094699AEE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2141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31.xml"/><Relationship Id="rId26" Type="http://schemas.openxmlformats.org/officeDocument/2006/relationships/slideLayout" Target="../slideLayouts/slideLayout39.xml"/><Relationship Id="rId3" Type="http://schemas.openxmlformats.org/officeDocument/2006/relationships/slideLayout" Target="../slideLayouts/slideLayout16.xml"/><Relationship Id="rId21" Type="http://schemas.openxmlformats.org/officeDocument/2006/relationships/slideLayout" Target="../slideLayouts/slideLayout34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30.xml"/><Relationship Id="rId25" Type="http://schemas.openxmlformats.org/officeDocument/2006/relationships/slideLayout" Target="../slideLayouts/slideLayout38.xml"/><Relationship Id="rId2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29.xml"/><Relationship Id="rId20" Type="http://schemas.openxmlformats.org/officeDocument/2006/relationships/slideLayout" Target="../slideLayouts/slideLayout33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2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8.xml"/><Relationship Id="rId15" Type="http://schemas.openxmlformats.org/officeDocument/2006/relationships/slideLayout" Target="../slideLayouts/slideLayout28.xml"/><Relationship Id="rId23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32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15D1D-681D-412D-AD69-AB6DE773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31BB5-8ABE-4170-B031-CE02CF1CB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9062E-51BB-47E5-BBEF-41E0B9332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04441-3C96-4292-9150-732567C2C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0AD2-9217-4DBC-AC51-2ED348AEF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319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215D1D-681D-412D-AD69-AB6DE773A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31BB5-8ABE-4170-B031-CE02CF1CB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9062E-51BB-47E5-BBEF-41E0B93323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A740D-5C2A-4F1D-B82A-9ABAE18340D9}" type="datetimeFigureOut">
              <a:rPr lang="en-GB" smtClean="0"/>
              <a:t>05/12/2025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04441-3C96-4292-9150-732567C2CE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C0AD2-9217-4DBC-AC51-2ED348AEFF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61462A-495E-4E84-B7D2-F25738525BB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84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18" r:id="rId14"/>
    <p:sldLayoutId id="2147483719" r:id="rId15"/>
    <p:sldLayoutId id="2147483720" r:id="rId16"/>
    <p:sldLayoutId id="2147483722" r:id="rId17"/>
    <p:sldLayoutId id="2147483723" r:id="rId18"/>
    <p:sldLayoutId id="2147483724" r:id="rId19"/>
    <p:sldLayoutId id="2147483725" r:id="rId20"/>
    <p:sldLayoutId id="2147483740" r:id="rId21"/>
    <p:sldLayoutId id="2147483741" r:id="rId22"/>
    <p:sldLayoutId id="2147483742" r:id="rId23"/>
    <p:sldLayoutId id="2147483744" r:id="rId24"/>
    <p:sldLayoutId id="2147483745" r:id="rId25"/>
    <p:sldLayoutId id="2147483746" r:id="rId26"/>
    <p:sldLayoutId id="2147483747" r:id="rId27"/>
    <p:sldLayoutId id="2147483748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openxmlformats.org/officeDocument/2006/relationships/image" Target="../media/image2.png"/><Relationship Id="rId10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1.xml"/><Relationship Id="rId4" Type="http://schemas.openxmlformats.org/officeDocument/2006/relationships/image" Target="../media/image4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3.xml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9.jp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15.xml"/><Relationship Id="rId4" Type="http://schemas.openxmlformats.org/officeDocument/2006/relationships/image" Target="../media/image51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0.jp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1" Type="http://schemas.openxmlformats.org/officeDocument/2006/relationships/tags" Target="../tags/tag6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8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9.xml"/><Relationship Id="rId4" Type="http://schemas.openxmlformats.org/officeDocument/2006/relationships/image" Target="../media/image3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A0695-0CB5-C30E-F536-798D5ED262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576330-20B9-F258-D53F-E09CFC121F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C076C-2C49-DAE9-800B-7C2BDB9F49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object 17">
            <a:extLst>
              <a:ext uri="{FF2B5EF4-FFF2-40B4-BE49-F238E27FC236}">
                <a16:creationId xmlns:a16="http://schemas.microsoft.com/office/drawing/2014/main" id="{9E413A45-FCF0-AE02-94FB-AEF2E6A16B8F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67013" y="489101"/>
            <a:ext cx="762509" cy="828674"/>
          </a:xfrm>
          <a:prstGeom prst="rect">
            <a:avLst/>
          </a:prstGeom>
        </p:spPr>
      </p:pic>
      <p:pic>
        <p:nvPicPr>
          <p:cNvPr id="6" name="object 18">
            <a:extLst>
              <a:ext uri="{FF2B5EF4-FFF2-40B4-BE49-F238E27FC236}">
                <a16:creationId xmlns:a16="http://schemas.microsoft.com/office/drawing/2014/main" id="{E4314E25-8B58-731C-1D22-C6FB542306D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25309" y="489101"/>
            <a:ext cx="1148271" cy="776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D602E1-7769-C7C9-AD13-F6820EA7EA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767" y="436819"/>
            <a:ext cx="1946092" cy="8809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459214-2D97-7018-D925-CC62AE641B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044" b="69399" l="8364" r="89818">
                        <a14:foregroundMark x1="24364" y1="30055" x2="12364" y2="46448"/>
                        <a14:foregroundMark x1="15273" y1="30055" x2="11636" y2="54645"/>
                        <a14:foregroundMark x1="12364" y1="45902" x2="13091" y2="59563"/>
                        <a14:foregroundMark x1="9091" y1="40437" x2="8364" y2="52459"/>
                        <a14:foregroundMark x1="29455" y1="65574" x2="18545" y2="68306"/>
                        <a14:backgroundMark x1="11258" y1="59782" x2="10909" y2="606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920" r="56768" b="24978"/>
          <a:stretch/>
        </p:blipFill>
        <p:spPr>
          <a:xfrm>
            <a:off x="5550437" y="422453"/>
            <a:ext cx="1015915" cy="8772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638971-7E52-C6D8-F7D7-9ED9A9D77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75633" y="454844"/>
            <a:ext cx="838928" cy="844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D3603E-3B30-CB38-D31A-201D6D16F22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5" r="24627" b="25532"/>
          <a:stretch>
            <a:fillRect/>
          </a:stretch>
        </p:blipFill>
        <p:spPr>
          <a:xfrm>
            <a:off x="9331521" y="362947"/>
            <a:ext cx="955221" cy="1028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3649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3F511-6CA8-7019-5848-23680CB5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827E6-1E95-BCB3-006C-E9B4C9731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D4B97D-9878-855C-BCA6-B7A0FA90180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911B948C-4EA3-71D5-D97C-F6F68D94D89D}"/>
              </a:ext>
            </a:extLst>
          </p:cNvPr>
          <p:cNvSpPr txBox="1">
            <a:spLocks/>
          </p:cNvSpPr>
          <p:nvPr/>
        </p:nvSpPr>
        <p:spPr>
          <a:xfrm>
            <a:off x="2437730" y="125746"/>
            <a:ext cx="6708812" cy="68993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pc="-15" dirty="0" err="1">
                <a:solidFill>
                  <a:srgbClr val="006FC0"/>
                </a:solidFill>
              </a:rPr>
              <a:t>Implementasi</a:t>
            </a:r>
            <a:r>
              <a:rPr lang="en-US" spc="5" dirty="0">
                <a:solidFill>
                  <a:srgbClr val="006FC0"/>
                </a:solidFill>
              </a:rPr>
              <a:t> </a:t>
            </a:r>
            <a:r>
              <a:rPr lang="en-US" spc="-10" dirty="0" err="1">
                <a:solidFill>
                  <a:srgbClr val="006FC0"/>
                </a:solidFill>
              </a:rPr>
              <a:t>Teknologi</a:t>
            </a:r>
            <a:endParaRPr lang="en-US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8507045-65D3-01FE-8015-8670DE47077D}"/>
              </a:ext>
            </a:extLst>
          </p:cNvPr>
          <p:cNvSpPr txBox="1"/>
          <p:nvPr/>
        </p:nvSpPr>
        <p:spPr>
          <a:xfrm>
            <a:off x="6389256" y="1578543"/>
            <a:ext cx="5568299" cy="4434547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595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10" dirty="0">
                <a:latin typeface="Calibri"/>
                <a:cs typeface="Calibri"/>
              </a:rPr>
              <a:t>Menyebarkan</a:t>
            </a:r>
            <a:r>
              <a:rPr sz="2400" spc="-6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nyamuk</a:t>
            </a:r>
            <a:r>
              <a:rPr sz="2400" spc="-4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ber-</a:t>
            </a:r>
            <a:endParaRPr sz="2400" dirty="0">
              <a:latin typeface="Calibri"/>
              <a:cs typeface="Calibri"/>
            </a:endParaRPr>
          </a:p>
          <a:p>
            <a:pPr marL="241300">
              <a:lnSpc>
                <a:spcPts val="2595"/>
              </a:lnSpc>
            </a:pPr>
            <a:r>
              <a:rPr sz="2400" spc="-15" dirty="0">
                <a:latin typeface="Calibri"/>
                <a:cs typeface="Calibri"/>
              </a:rPr>
              <a:t>Wolbachia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40" dirty="0">
                <a:latin typeface="Calibri"/>
                <a:cs typeface="Calibri"/>
              </a:rPr>
              <a:t>ke</a:t>
            </a:r>
            <a:r>
              <a:rPr sz="2400" spc="-35" dirty="0">
                <a:latin typeface="Calibri"/>
                <a:cs typeface="Calibri"/>
              </a:rPr>
              <a:t> </a:t>
            </a:r>
            <a:r>
              <a:rPr sz="2400" spc="-5" dirty="0">
                <a:latin typeface="Calibri"/>
                <a:cs typeface="Calibri"/>
              </a:rPr>
              <a:t>populasi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target</a:t>
            </a:r>
            <a:endParaRPr sz="2400" dirty="0">
              <a:latin typeface="Calibri"/>
              <a:cs typeface="Calibri"/>
            </a:endParaRPr>
          </a:p>
          <a:p>
            <a:pPr marL="698500" marR="423545" lvl="1" indent="-228600">
              <a:lnSpc>
                <a:spcPts val="1920"/>
              </a:lnSpc>
              <a:spcBef>
                <a:spcPts val="50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pc="-5" dirty="0">
                <a:latin typeface="Calibri"/>
                <a:cs typeface="Calibri"/>
              </a:rPr>
              <a:t>Nyamuk </a:t>
            </a:r>
            <a:r>
              <a:rPr spc="-10" dirty="0">
                <a:latin typeface="Calibri"/>
                <a:cs typeface="Calibri"/>
              </a:rPr>
              <a:t>membawa Wolbachia akan </a:t>
            </a:r>
            <a:r>
              <a:rPr spc="-44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kawin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dengan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nyamuk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lokal</a:t>
            </a:r>
            <a:r>
              <a:rPr spc="-5" dirty="0">
                <a:latin typeface="Calibri"/>
                <a:cs typeface="Calibri"/>
              </a:rPr>
              <a:t> dan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MEWARISKAN Wolbachia </a:t>
            </a:r>
            <a:r>
              <a:rPr spc="-30" dirty="0">
                <a:latin typeface="Calibri"/>
                <a:cs typeface="Calibri"/>
              </a:rPr>
              <a:t>ke </a:t>
            </a:r>
            <a:r>
              <a:rPr dirty="0">
                <a:latin typeface="Calibri"/>
                <a:cs typeface="Calibri"/>
              </a:rPr>
              <a:t>anak- 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anaknya</a:t>
            </a:r>
            <a:endParaRPr dirty="0">
              <a:latin typeface="Calibri"/>
              <a:cs typeface="Calibri"/>
            </a:endParaRPr>
          </a:p>
          <a:p>
            <a:pPr marL="698500" marR="431800" lvl="1" indent="-228600">
              <a:lnSpc>
                <a:spcPts val="1920"/>
              </a:lnSpc>
              <a:spcBef>
                <a:spcPts val="49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pc="-5" dirty="0">
                <a:latin typeface="Calibri"/>
                <a:cs typeface="Calibri"/>
              </a:rPr>
              <a:t>Pelepasan</a:t>
            </a:r>
            <a:r>
              <a:rPr spc="5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hanya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sekitar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10%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dari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populasi, dan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hanya</a:t>
            </a:r>
            <a:r>
              <a:rPr spc="-25" dirty="0">
                <a:latin typeface="Calibri"/>
                <a:cs typeface="Calibri"/>
              </a:rPr>
              <a:t> </a:t>
            </a:r>
            <a:r>
              <a:rPr spc="-5" dirty="0">
                <a:latin typeface="Calibri"/>
                <a:cs typeface="Calibri"/>
              </a:rPr>
              <a:t>selama</a:t>
            </a:r>
            <a:r>
              <a:rPr spc="2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6</a:t>
            </a:r>
            <a:r>
              <a:rPr spc="-10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bulan</a:t>
            </a:r>
          </a:p>
          <a:p>
            <a:pPr marL="1155700" marR="349250" lvl="2" indent="-228600">
              <a:lnSpc>
                <a:spcPct val="80000"/>
              </a:lnSpc>
              <a:spcBef>
                <a:spcPts val="530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spc="-5" dirty="0">
                <a:latin typeface="Calibri"/>
                <a:cs typeface="Calibri"/>
              </a:rPr>
              <a:t>PSN </a:t>
            </a:r>
            <a:r>
              <a:rPr dirty="0">
                <a:latin typeface="Calibri"/>
                <a:cs typeface="Calibri"/>
              </a:rPr>
              <a:t>dan </a:t>
            </a:r>
            <a:r>
              <a:rPr spc="-15" dirty="0">
                <a:latin typeface="Calibri"/>
                <a:cs typeface="Calibri"/>
              </a:rPr>
              <a:t>upaya-upaya </a:t>
            </a:r>
            <a:r>
              <a:rPr spc="-5" dirty="0">
                <a:latin typeface="Calibri"/>
                <a:cs typeface="Calibri"/>
              </a:rPr>
              <a:t>pengendalian 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nyamuk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lainnya</a:t>
            </a:r>
            <a:r>
              <a:rPr spc="-3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tetap</a:t>
            </a:r>
            <a:r>
              <a:rPr spc="-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harus</a:t>
            </a:r>
            <a:r>
              <a:rPr spc="-2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dilakukan</a:t>
            </a:r>
            <a:endParaRPr dirty="0">
              <a:latin typeface="Calibri"/>
              <a:cs typeface="Calibri"/>
            </a:endParaRPr>
          </a:p>
          <a:p>
            <a:pPr marL="241300" marR="5080" indent="-228600">
              <a:lnSpc>
                <a:spcPct val="80000"/>
              </a:lnSpc>
              <a:spcBef>
                <a:spcPts val="969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libri"/>
                <a:cs typeface="Calibri"/>
              </a:rPr>
              <a:t>Nyamuk </a:t>
            </a:r>
            <a:r>
              <a:rPr sz="2400" spc="-10" dirty="0">
                <a:latin typeface="Calibri"/>
                <a:cs typeface="Calibri"/>
              </a:rPr>
              <a:t>ber-Wolbachia </a:t>
            </a:r>
            <a:r>
              <a:rPr sz="2400" spc="-5" dirty="0">
                <a:latin typeface="Calibri"/>
                <a:cs typeface="Calibri"/>
              </a:rPr>
              <a:t>sudah 60%, </a:t>
            </a:r>
            <a:r>
              <a:rPr sz="240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penyebaran </a:t>
            </a:r>
            <a:r>
              <a:rPr sz="2400" spc="-10" dirty="0">
                <a:latin typeface="Calibri"/>
                <a:cs typeface="Calibri"/>
              </a:rPr>
              <a:t>dihentikan: </a:t>
            </a:r>
            <a:r>
              <a:rPr sz="2400" spc="-15" dirty="0">
                <a:latin typeface="Calibri"/>
                <a:cs typeface="Calibri"/>
              </a:rPr>
              <a:t>nyamuk </a:t>
            </a:r>
            <a:r>
              <a:rPr sz="2400" dirty="0">
                <a:latin typeface="Calibri"/>
                <a:cs typeface="Calibri"/>
              </a:rPr>
              <a:t>ber-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Wolbachia </a:t>
            </a:r>
            <a:r>
              <a:rPr sz="2400" spc="-10" dirty="0">
                <a:latin typeface="Calibri"/>
                <a:cs typeface="Calibri"/>
              </a:rPr>
              <a:t>akan berkembang </a:t>
            </a:r>
            <a:r>
              <a:rPr sz="2400" spc="-15" dirty="0">
                <a:latin typeface="Calibri"/>
                <a:cs typeface="Calibri"/>
              </a:rPr>
              <a:t>dengan </a:t>
            </a:r>
            <a:r>
              <a:rPr sz="2400" spc="-530" dirty="0">
                <a:latin typeface="Calibri"/>
                <a:cs typeface="Calibri"/>
              </a:rPr>
              <a:t> </a:t>
            </a:r>
            <a:r>
              <a:rPr sz="2400" spc="-15" dirty="0">
                <a:latin typeface="Calibri"/>
                <a:cs typeface="Calibri"/>
              </a:rPr>
              <a:t>sendirinya</a:t>
            </a:r>
            <a:endParaRPr sz="24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4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5" dirty="0">
                <a:latin typeface="Calibri"/>
                <a:cs typeface="Calibri"/>
              </a:rPr>
              <a:t>Stabil</a:t>
            </a:r>
            <a:r>
              <a:rPr sz="2000" spc="-2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dan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sustainable</a:t>
            </a:r>
            <a:endParaRPr sz="2000" dirty="0">
              <a:latin typeface="Calibri"/>
              <a:cs typeface="Calibri"/>
            </a:endParaRPr>
          </a:p>
          <a:p>
            <a:pPr marL="698500" lvl="1" indent="-22860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latin typeface="Calibri"/>
                <a:cs typeface="Calibri"/>
              </a:rPr>
              <a:t>Proteksi</a:t>
            </a:r>
            <a:r>
              <a:rPr sz="2000" spc="2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untuk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jangka waktu</a:t>
            </a:r>
            <a:r>
              <a:rPr sz="2000" spc="-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yang</a:t>
            </a:r>
            <a:r>
              <a:rPr sz="2000" spc="-15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lama</a:t>
            </a:r>
            <a:endParaRPr sz="2000" dirty="0">
              <a:latin typeface="Calibri"/>
              <a:cs typeface="Calibri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516D3A69-66A7-F9B9-0992-6A37BE86376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6135" y="1401787"/>
            <a:ext cx="5900151" cy="2478246"/>
          </a:xfrm>
          <a:prstGeom prst="rect">
            <a:avLst/>
          </a:prstGeom>
        </p:spPr>
      </p:pic>
      <p:grpSp>
        <p:nvGrpSpPr>
          <p:cNvPr id="8" name="object 5">
            <a:extLst>
              <a:ext uri="{FF2B5EF4-FFF2-40B4-BE49-F238E27FC236}">
                <a16:creationId xmlns:a16="http://schemas.microsoft.com/office/drawing/2014/main" id="{10168CD6-D7D3-6E2D-42C7-B1A093775728}"/>
              </a:ext>
            </a:extLst>
          </p:cNvPr>
          <p:cNvGrpSpPr/>
          <p:nvPr/>
        </p:nvGrpSpPr>
        <p:grpSpPr>
          <a:xfrm>
            <a:off x="356135" y="4081113"/>
            <a:ext cx="5900150" cy="2133512"/>
            <a:chOff x="631570" y="4334255"/>
            <a:chExt cx="5568315" cy="1928495"/>
          </a:xfrm>
        </p:grpSpPr>
        <p:pic>
          <p:nvPicPr>
            <p:cNvPr id="9" name="object 6">
              <a:extLst>
                <a:ext uri="{FF2B5EF4-FFF2-40B4-BE49-F238E27FC236}">
                  <a16:creationId xmlns:a16="http://schemas.microsoft.com/office/drawing/2014/main" id="{82A17087-358F-91E7-2496-49B377D12592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1570" y="4362319"/>
              <a:ext cx="5568300" cy="1900357"/>
            </a:xfrm>
            <a:prstGeom prst="rect">
              <a:avLst/>
            </a:prstGeom>
          </p:spPr>
        </p:pic>
        <p:sp>
          <p:nvSpPr>
            <p:cNvPr id="10" name="object 7">
              <a:extLst>
                <a:ext uri="{FF2B5EF4-FFF2-40B4-BE49-F238E27FC236}">
                  <a16:creationId xmlns:a16="http://schemas.microsoft.com/office/drawing/2014/main" id="{0CF3F635-8225-3B92-ED94-4D1BE52BFBFE}"/>
                </a:ext>
              </a:extLst>
            </p:cNvPr>
            <p:cNvSpPr/>
            <p:nvPr/>
          </p:nvSpPr>
          <p:spPr>
            <a:xfrm>
              <a:off x="1923287" y="4334255"/>
              <a:ext cx="1716405" cy="599440"/>
            </a:xfrm>
            <a:custGeom>
              <a:avLst/>
              <a:gdLst/>
              <a:ahLst/>
              <a:cxnLst/>
              <a:rect l="l" t="t" r="r" b="b"/>
              <a:pathLst>
                <a:path w="1716404" h="599439">
                  <a:moveTo>
                    <a:pt x="1716024" y="0"/>
                  </a:moveTo>
                  <a:lnTo>
                    <a:pt x="0" y="0"/>
                  </a:lnTo>
                  <a:lnTo>
                    <a:pt x="0" y="598932"/>
                  </a:lnTo>
                  <a:lnTo>
                    <a:pt x="1716024" y="598932"/>
                  </a:lnTo>
                  <a:lnTo>
                    <a:pt x="17160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8">
            <a:extLst>
              <a:ext uri="{FF2B5EF4-FFF2-40B4-BE49-F238E27FC236}">
                <a16:creationId xmlns:a16="http://schemas.microsoft.com/office/drawing/2014/main" id="{EEBE3107-4CB3-7007-0EA6-EFFD1D707935}"/>
              </a:ext>
            </a:extLst>
          </p:cNvPr>
          <p:cNvSpPr txBox="1"/>
          <p:nvPr/>
        </p:nvSpPr>
        <p:spPr>
          <a:xfrm>
            <a:off x="2056257" y="4358385"/>
            <a:ext cx="1450975" cy="361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4471C4"/>
                </a:solidFill>
                <a:latin typeface="Calibri"/>
                <a:cs typeface="Calibri"/>
              </a:rPr>
              <a:t>Penyebaran</a:t>
            </a:r>
            <a:r>
              <a:rPr sz="1100" spc="-55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4471C4"/>
                </a:solidFill>
                <a:latin typeface="Calibri"/>
                <a:cs typeface="Calibri"/>
              </a:rPr>
              <a:t>nyamuk</a:t>
            </a:r>
            <a:r>
              <a:rPr sz="1100" spc="-60" dirty="0">
                <a:solidFill>
                  <a:srgbClr val="4471C4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4471C4"/>
                </a:solidFill>
                <a:latin typeface="Calibri"/>
                <a:cs typeface="Calibri"/>
              </a:rPr>
              <a:t>ber-</a:t>
            </a:r>
            <a:endParaRPr sz="11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100" dirty="0">
                <a:solidFill>
                  <a:srgbClr val="4471C4"/>
                </a:solidFill>
                <a:latin typeface="Calibri"/>
                <a:cs typeface="Calibri"/>
              </a:rPr>
              <a:t>Wolbachia</a:t>
            </a:r>
            <a:endParaRPr sz="1100" dirty="0">
              <a:latin typeface="Calibri"/>
              <a:cs typeface="Calibri"/>
            </a:endParaRPr>
          </a:p>
        </p:txBody>
      </p:sp>
      <p:sp>
        <p:nvSpPr>
          <p:cNvPr id="12" name="object 9">
            <a:extLst>
              <a:ext uri="{FF2B5EF4-FFF2-40B4-BE49-F238E27FC236}">
                <a16:creationId xmlns:a16="http://schemas.microsoft.com/office/drawing/2014/main" id="{964104D7-0CEE-9E5B-E5BE-648C0BA92841}"/>
              </a:ext>
            </a:extLst>
          </p:cNvPr>
          <p:cNvSpPr/>
          <p:nvPr/>
        </p:nvSpPr>
        <p:spPr>
          <a:xfrm>
            <a:off x="594359" y="4337303"/>
            <a:ext cx="1109980" cy="600710"/>
          </a:xfrm>
          <a:custGeom>
            <a:avLst/>
            <a:gdLst/>
            <a:ahLst/>
            <a:cxnLst/>
            <a:rect l="l" t="t" r="r" b="b"/>
            <a:pathLst>
              <a:path w="1109980" h="600710">
                <a:moveTo>
                  <a:pt x="1109472" y="0"/>
                </a:moveTo>
                <a:lnTo>
                  <a:pt x="0" y="0"/>
                </a:lnTo>
                <a:lnTo>
                  <a:pt x="0" y="600456"/>
                </a:lnTo>
                <a:lnTo>
                  <a:pt x="1109472" y="600456"/>
                </a:lnTo>
                <a:lnTo>
                  <a:pt x="110947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2AA1D899-5202-FEBD-8CAF-59488E414678}"/>
              </a:ext>
            </a:extLst>
          </p:cNvPr>
          <p:cNvSpPr txBox="1"/>
          <p:nvPr/>
        </p:nvSpPr>
        <p:spPr>
          <a:xfrm>
            <a:off x="490347" y="4275707"/>
            <a:ext cx="797560" cy="529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Populasi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Nyamuk tdk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erw</a:t>
            </a:r>
            <a:r>
              <a:rPr sz="1100" spc="5" dirty="0">
                <a:latin typeface="Calibri"/>
                <a:cs typeface="Calibri"/>
              </a:rPr>
              <a:t>o</a:t>
            </a:r>
            <a:r>
              <a:rPr sz="1100" dirty="0">
                <a:latin typeface="Calibri"/>
                <a:cs typeface="Calibri"/>
              </a:rPr>
              <a:t>l</a:t>
            </a:r>
            <a:r>
              <a:rPr sz="1100" spc="-5" dirty="0">
                <a:latin typeface="Calibri"/>
                <a:cs typeface="Calibri"/>
              </a:rPr>
              <a:t>b</a:t>
            </a:r>
            <a:r>
              <a:rPr sz="1100" dirty="0">
                <a:latin typeface="Calibri"/>
                <a:cs typeface="Calibri"/>
              </a:rPr>
              <a:t>ac</a:t>
            </a:r>
            <a:r>
              <a:rPr sz="1100" spc="-5" dirty="0">
                <a:latin typeface="Calibri"/>
                <a:cs typeface="Calibri"/>
              </a:rPr>
              <a:t>h</a:t>
            </a:r>
            <a:r>
              <a:rPr sz="1100" dirty="0">
                <a:latin typeface="Calibri"/>
                <a:cs typeface="Calibri"/>
              </a:rPr>
              <a:t>ia</a:t>
            </a:r>
          </a:p>
        </p:txBody>
      </p:sp>
      <p:sp>
        <p:nvSpPr>
          <p:cNvPr id="14" name="object 11">
            <a:extLst>
              <a:ext uri="{FF2B5EF4-FFF2-40B4-BE49-F238E27FC236}">
                <a16:creationId xmlns:a16="http://schemas.microsoft.com/office/drawing/2014/main" id="{AE7D9A1C-2D33-F1F9-A5FF-A71C385633F4}"/>
              </a:ext>
            </a:extLst>
          </p:cNvPr>
          <p:cNvSpPr/>
          <p:nvPr/>
        </p:nvSpPr>
        <p:spPr>
          <a:xfrm>
            <a:off x="4038600" y="4218432"/>
            <a:ext cx="1821180" cy="768350"/>
          </a:xfrm>
          <a:custGeom>
            <a:avLst/>
            <a:gdLst/>
            <a:ahLst/>
            <a:cxnLst/>
            <a:rect l="l" t="t" r="r" b="b"/>
            <a:pathLst>
              <a:path w="1821179" h="768350">
                <a:moveTo>
                  <a:pt x="1821179" y="0"/>
                </a:moveTo>
                <a:lnTo>
                  <a:pt x="0" y="0"/>
                </a:lnTo>
                <a:lnTo>
                  <a:pt x="0" y="768096"/>
                </a:lnTo>
                <a:lnTo>
                  <a:pt x="1821179" y="768096"/>
                </a:lnTo>
                <a:lnTo>
                  <a:pt x="18211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00C063EE-CEAF-C28A-5B87-EADBD27BD252}"/>
              </a:ext>
            </a:extLst>
          </p:cNvPr>
          <p:cNvSpPr txBox="1"/>
          <p:nvPr/>
        </p:nvSpPr>
        <p:spPr>
          <a:xfrm>
            <a:off x="4218813" y="4242561"/>
            <a:ext cx="1461135" cy="697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Calibri"/>
                <a:cs typeface="Calibri"/>
              </a:rPr>
              <a:t>Populasi Nyamuk ber-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Wolbachia berkembang </a:t>
            </a:r>
            <a:r>
              <a:rPr sz="1100" spc="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pada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proporsi</a:t>
            </a:r>
            <a:r>
              <a:rPr sz="1100" spc="-50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yang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tinggi </a:t>
            </a:r>
            <a:r>
              <a:rPr sz="1100" spc="-229" dirty="0">
                <a:latin typeface="Calibri"/>
                <a:cs typeface="Calibri"/>
              </a:rPr>
              <a:t> </a:t>
            </a:r>
            <a:r>
              <a:rPr sz="1100" dirty="0">
                <a:latin typeface="Calibri"/>
                <a:cs typeface="Calibri"/>
              </a:rPr>
              <a:t>dan</a:t>
            </a:r>
            <a:r>
              <a:rPr sz="1100" spc="-25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stabil</a:t>
            </a:r>
            <a:r>
              <a:rPr sz="1100" spc="-30" dirty="0">
                <a:latin typeface="Calibri"/>
                <a:cs typeface="Calibri"/>
              </a:rPr>
              <a:t> </a:t>
            </a:r>
            <a:r>
              <a:rPr sz="1100" spc="-5" dirty="0">
                <a:latin typeface="Calibri"/>
                <a:cs typeface="Calibri"/>
              </a:rPr>
              <a:t>berkelanjutan</a:t>
            </a:r>
            <a:endParaRPr sz="1100" dirty="0">
              <a:latin typeface="Calibri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566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501628" y="6230111"/>
            <a:ext cx="690880" cy="628015"/>
            <a:chOff x="11501628" y="6230111"/>
            <a:chExt cx="690880" cy="628015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7452" y="6356602"/>
              <a:ext cx="387096" cy="3870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501628" y="6230111"/>
              <a:ext cx="690880" cy="628015"/>
            </a:xfrm>
            <a:custGeom>
              <a:avLst/>
              <a:gdLst/>
              <a:ahLst/>
              <a:cxnLst/>
              <a:rect l="l" t="t" r="r" b="b"/>
              <a:pathLst>
                <a:path w="690879" h="628015">
                  <a:moveTo>
                    <a:pt x="345186" y="0"/>
                  </a:moveTo>
                  <a:lnTo>
                    <a:pt x="294180" y="3404"/>
                  </a:lnTo>
                  <a:lnTo>
                    <a:pt x="245496" y="13292"/>
                  </a:lnTo>
                  <a:lnTo>
                    <a:pt x="199670" y="29179"/>
                  </a:lnTo>
                  <a:lnTo>
                    <a:pt x="157234" y="50579"/>
                  </a:lnTo>
                  <a:lnTo>
                    <a:pt x="118724" y="77007"/>
                  </a:lnTo>
                  <a:lnTo>
                    <a:pt x="84673" y="107976"/>
                  </a:lnTo>
                  <a:lnTo>
                    <a:pt x="55615" y="143000"/>
                  </a:lnTo>
                  <a:lnTo>
                    <a:pt x="32084" y="181595"/>
                  </a:lnTo>
                  <a:lnTo>
                    <a:pt x="14615" y="223275"/>
                  </a:lnTo>
                  <a:lnTo>
                    <a:pt x="3743" y="267553"/>
                  </a:lnTo>
                  <a:lnTo>
                    <a:pt x="0" y="313944"/>
                  </a:lnTo>
                  <a:lnTo>
                    <a:pt x="3743" y="360334"/>
                  </a:lnTo>
                  <a:lnTo>
                    <a:pt x="14615" y="404612"/>
                  </a:lnTo>
                  <a:lnTo>
                    <a:pt x="32084" y="446292"/>
                  </a:lnTo>
                  <a:lnTo>
                    <a:pt x="55615" y="484886"/>
                  </a:lnTo>
                  <a:lnTo>
                    <a:pt x="84673" y="519911"/>
                  </a:lnTo>
                  <a:lnTo>
                    <a:pt x="118724" y="550880"/>
                  </a:lnTo>
                  <a:lnTo>
                    <a:pt x="157234" y="577307"/>
                  </a:lnTo>
                  <a:lnTo>
                    <a:pt x="199670" y="598707"/>
                  </a:lnTo>
                  <a:lnTo>
                    <a:pt x="245496" y="614594"/>
                  </a:lnTo>
                  <a:lnTo>
                    <a:pt x="294180" y="624483"/>
                  </a:lnTo>
                  <a:lnTo>
                    <a:pt x="345186" y="627887"/>
                  </a:lnTo>
                  <a:lnTo>
                    <a:pt x="396191" y="624483"/>
                  </a:lnTo>
                  <a:lnTo>
                    <a:pt x="444875" y="614594"/>
                  </a:lnTo>
                  <a:lnTo>
                    <a:pt x="490701" y="598707"/>
                  </a:lnTo>
                  <a:lnTo>
                    <a:pt x="533137" y="577307"/>
                  </a:lnTo>
                  <a:lnTo>
                    <a:pt x="571647" y="550880"/>
                  </a:lnTo>
                  <a:lnTo>
                    <a:pt x="605698" y="519911"/>
                  </a:lnTo>
                  <a:lnTo>
                    <a:pt x="634756" y="484886"/>
                  </a:lnTo>
                  <a:lnTo>
                    <a:pt x="658287" y="446292"/>
                  </a:lnTo>
                  <a:lnTo>
                    <a:pt x="675756" y="404612"/>
                  </a:lnTo>
                  <a:lnTo>
                    <a:pt x="686628" y="360334"/>
                  </a:lnTo>
                  <a:lnTo>
                    <a:pt x="690372" y="313944"/>
                  </a:lnTo>
                  <a:lnTo>
                    <a:pt x="686628" y="267553"/>
                  </a:lnTo>
                  <a:lnTo>
                    <a:pt x="675756" y="223275"/>
                  </a:lnTo>
                  <a:lnTo>
                    <a:pt x="658287" y="181595"/>
                  </a:lnTo>
                  <a:lnTo>
                    <a:pt x="634756" y="143000"/>
                  </a:lnTo>
                  <a:lnTo>
                    <a:pt x="605698" y="107976"/>
                  </a:lnTo>
                  <a:lnTo>
                    <a:pt x="571647" y="77007"/>
                  </a:lnTo>
                  <a:lnTo>
                    <a:pt x="533137" y="50579"/>
                  </a:lnTo>
                  <a:lnTo>
                    <a:pt x="490701" y="29179"/>
                  </a:lnTo>
                  <a:lnTo>
                    <a:pt x="444875" y="13292"/>
                  </a:lnTo>
                  <a:lnTo>
                    <a:pt x="396191" y="3404"/>
                  </a:lnTo>
                  <a:lnTo>
                    <a:pt x="345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220277" y="347517"/>
            <a:ext cx="7751445" cy="5740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60" dirty="0">
                <a:solidFill>
                  <a:srgbClr val="006FC0"/>
                </a:solidFill>
              </a:rPr>
              <a:t>Teknis</a:t>
            </a:r>
            <a:r>
              <a:rPr sz="3600" spc="-5" dirty="0">
                <a:solidFill>
                  <a:srgbClr val="006FC0"/>
                </a:solidFill>
              </a:rPr>
              <a:t> </a:t>
            </a:r>
            <a:r>
              <a:rPr sz="3600" spc="-25" dirty="0">
                <a:solidFill>
                  <a:srgbClr val="006FC0"/>
                </a:solidFill>
              </a:rPr>
              <a:t>penyebaran</a:t>
            </a:r>
            <a:r>
              <a:rPr sz="3600" spc="35" dirty="0">
                <a:solidFill>
                  <a:srgbClr val="006FC0"/>
                </a:solidFill>
              </a:rPr>
              <a:t> </a:t>
            </a:r>
            <a:r>
              <a:rPr sz="3600" spc="-25" dirty="0">
                <a:solidFill>
                  <a:srgbClr val="006FC0"/>
                </a:solidFill>
              </a:rPr>
              <a:t>nyamuk</a:t>
            </a:r>
            <a:r>
              <a:rPr sz="3600" spc="10" dirty="0">
                <a:solidFill>
                  <a:srgbClr val="006FC0"/>
                </a:solidFill>
              </a:rPr>
              <a:t> </a:t>
            </a:r>
            <a:r>
              <a:rPr sz="3600" spc="-20" dirty="0">
                <a:solidFill>
                  <a:srgbClr val="006FC0"/>
                </a:solidFill>
              </a:rPr>
              <a:t>ber-Wolbachia</a:t>
            </a:r>
            <a:endParaRPr sz="3600" dirty="0"/>
          </a:p>
        </p:txBody>
      </p:sp>
      <p:sp>
        <p:nvSpPr>
          <p:cNvPr id="6" name="object 6"/>
          <p:cNvSpPr txBox="1"/>
          <p:nvPr/>
        </p:nvSpPr>
        <p:spPr>
          <a:xfrm>
            <a:off x="6260084" y="1396745"/>
            <a:ext cx="5241544" cy="4913204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3335" rIns="0" bIns="0" rtlCol="0">
            <a:spAutoFit/>
          </a:bodyPr>
          <a:lstStyle/>
          <a:p>
            <a:pPr marL="241300" indent="-228600">
              <a:lnSpc>
                <a:spcPts val="2345"/>
              </a:lnSpc>
              <a:spcBef>
                <a:spcPts val="1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35" dirty="0">
                <a:latin typeface="Calibri"/>
                <a:cs typeface="Calibri"/>
              </a:rPr>
              <a:t>Target</a:t>
            </a:r>
            <a:r>
              <a:rPr sz="2000" spc="-5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area:</a:t>
            </a:r>
            <a:endParaRPr sz="2000" dirty="0">
              <a:latin typeface="Calibri"/>
              <a:cs typeface="Calibri"/>
            </a:endParaRPr>
          </a:p>
          <a:p>
            <a:pPr marL="697865" marR="201295" lvl="1" indent="-228600">
              <a:lnSpc>
                <a:spcPct val="70000"/>
              </a:lnSpc>
              <a:spcBef>
                <a:spcPts val="555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5" dirty="0">
                <a:latin typeface="Calibri"/>
                <a:cs typeface="Calibri"/>
              </a:rPr>
              <a:t>Di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rumah-rumah</a:t>
            </a:r>
            <a:r>
              <a:rPr sz="1700" spc="-50" dirty="0">
                <a:latin typeface="Calibri"/>
                <a:cs typeface="Calibri"/>
              </a:rPr>
              <a:t> </a:t>
            </a:r>
            <a:r>
              <a:rPr sz="1700" spc="-15" dirty="0">
                <a:latin typeface="Calibri"/>
                <a:cs typeface="Calibri"/>
              </a:rPr>
              <a:t>warga,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10" dirty="0">
                <a:latin typeface="Calibri"/>
                <a:cs typeface="Calibri"/>
              </a:rPr>
              <a:t>perkantoran</a:t>
            </a:r>
            <a:r>
              <a:rPr sz="1700" spc="-4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dan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fasilitas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sosial-umum</a:t>
            </a:r>
          </a:p>
          <a:p>
            <a:pPr marL="1155700" lvl="2" indent="-229235">
              <a:lnSpc>
                <a:spcPts val="1430"/>
              </a:lnSpc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sz="1400" spc="-5" dirty="0">
                <a:latin typeface="Calibri"/>
                <a:cs typeface="Calibri"/>
              </a:rPr>
              <a:t>Pengecualian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kantor/fasilitas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layananan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kesehatan:</a:t>
            </a:r>
            <a:endParaRPr sz="1400" dirty="0">
              <a:latin typeface="Calibri"/>
              <a:cs typeface="Calibri"/>
            </a:endParaRPr>
          </a:p>
          <a:p>
            <a:pPr marL="1155065">
              <a:lnSpc>
                <a:spcPts val="1370"/>
              </a:lnSpc>
            </a:pPr>
            <a:r>
              <a:rPr sz="1400" spc="-10" dirty="0">
                <a:latin typeface="Calibri"/>
                <a:cs typeface="Calibri"/>
              </a:rPr>
              <a:t>puskesmas,</a:t>
            </a:r>
            <a:r>
              <a:rPr sz="1400" spc="-5" dirty="0">
                <a:latin typeface="Calibri"/>
                <a:cs typeface="Calibri"/>
              </a:rPr>
              <a:t> rumah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sakit.</a:t>
            </a:r>
            <a:endParaRPr sz="1400" dirty="0">
              <a:latin typeface="Calibri"/>
              <a:cs typeface="Calibri"/>
            </a:endParaRPr>
          </a:p>
          <a:p>
            <a:pPr marL="698500" lvl="1" indent="-229235">
              <a:lnSpc>
                <a:spcPts val="198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10" dirty="0">
                <a:latin typeface="Calibri"/>
                <a:cs typeface="Calibri"/>
              </a:rPr>
              <a:t>Jarak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antar</a:t>
            </a:r>
            <a:r>
              <a:rPr sz="1700" spc="-3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ember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sz="1700" dirty="0" err="1">
                <a:latin typeface="Calibri"/>
                <a:cs typeface="Calibri"/>
              </a:rPr>
              <a:t>sekitar</a:t>
            </a:r>
            <a:r>
              <a:rPr sz="1700" spc="-35" dirty="0">
                <a:latin typeface="Calibri"/>
                <a:cs typeface="Calibri"/>
              </a:rPr>
              <a:t> </a:t>
            </a:r>
            <a:r>
              <a:rPr lang="en-US" sz="1700" spc="-35" dirty="0">
                <a:latin typeface="Calibri"/>
                <a:cs typeface="Calibri"/>
              </a:rPr>
              <a:t>5</a:t>
            </a:r>
            <a:r>
              <a:rPr sz="1700" dirty="0">
                <a:latin typeface="Calibri"/>
                <a:cs typeface="Calibri"/>
              </a:rPr>
              <a:t>0 </a:t>
            </a:r>
            <a:r>
              <a:rPr sz="1700" spc="-10" dirty="0">
                <a:latin typeface="Calibri"/>
                <a:cs typeface="Calibri"/>
              </a:rPr>
              <a:t>meter</a:t>
            </a:r>
            <a:endParaRPr sz="1700" dirty="0">
              <a:latin typeface="Calibri"/>
              <a:cs typeface="Calibri"/>
            </a:endParaRPr>
          </a:p>
          <a:p>
            <a:pPr marL="241300" indent="-228600">
              <a:lnSpc>
                <a:spcPts val="2345"/>
              </a:lnSpc>
              <a:spcBef>
                <a:spcPts val="2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30" dirty="0">
                <a:latin typeface="Calibri"/>
                <a:cs typeface="Calibri"/>
              </a:rPr>
              <a:t>Teknis:</a:t>
            </a:r>
            <a:endParaRPr sz="2000" dirty="0">
              <a:latin typeface="Calibri"/>
              <a:cs typeface="Calibri"/>
            </a:endParaRPr>
          </a:p>
          <a:p>
            <a:pPr marL="698500" lvl="1" indent="-229235">
              <a:lnSpc>
                <a:spcPts val="193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lang="en-US" sz="1700" spc="-20" dirty="0">
                <a:latin typeface="Calibri"/>
                <a:cs typeface="Calibri"/>
              </a:rPr>
              <a:t>Kapsul</a:t>
            </a:r>
            <a:r>
              <a:rPr sz="1700" spc="-20" dirty="0">
                <a:latin typeface="Calibri"/>
                <a:cs typeface="Calibri"/>
              </a:rPr>
              <a:t>:</a:t>
            </a:r>
            <a:r>
              <a:rPr sz="1700" spc="-25" dirty="0">
                <a:latin typeface="Calibri"/>
                <a:cs typeface="Calibri"/>
              </a:rPr>
              <a:t> </a:t>
            </a:r>
            <a:r>
              <a:rPr lang="en-US" sz="1700" spc="-25" dirty="0" err="1">
                <a:latin typeface="Calibri"/>
                <a:cs typeface="Calibri"/>
              </a:rPr>
              <a:t>berisi</a:t>
            </a:r>
            <a:r>
              <a:rPr lang="en-US" sz="1700" spc="-25" dirty="0">
                <a:latin typeface="Calibri"/>
                <a:cs typeface="Calibri"/>
              </a:rPr>
              <a:t> </a:t>
            </a:r>
            <a:r>
              <a:rPr sz="1700" spc="-5" dirty="0" err="1">
                <a:latin typeface="Calibri"/>
                <a:cs typeface="Calibri"/>
              </a:rPr>
              <a:t>telur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lang="en-US" sz="1700" spc="-20" dirty="0" err="1">
                <a:latin typeface="Calibri"/>
                <a:cs typeface="Calibri"/>
              </a:rPr>
              <a:t>nyamuk</a:t>
            </a:r>
            <a:r>
              <a:rPr lang="en-US" sz="1700" spc="-20" dirty="0">
                <a:latin typeface="Calibri"/>
                <a:cs typeface="Calibri"/>
              </a:rPr>
              <a:t> 3</a:t>
            </a:r>
            <a:r>
              <a:rPr sz="1700" dirty="0">
                <a:latin typeface="Calibri"/>
                <a:cs typeface="Calibri"/>
              </a:rPr>
              <a:t>00-5</a:t>
            </a:r>
            <a:r>
              <a:rPr lang="en-US" sz="1700" dirty="0">
                <a:latin typeface="Calibri"/>
                <a:cs typeface="Calibri"/>
              </a:rPr>
              <a:t>0</a:t>
            </a:r>
            <a:r>
              <a:rPr sz="1700" dirty="0">
                <a:latin typeface="Calibri"/>
                <a:cs typeface="Calibri"/>
              </a:rPr>
              <a:t>0</a:t>
            </a:r>
            <a:r>
              <a:rPr lang="en-US" sz="1700" dirty="0">
                <a:latin typeface="Calibri"/>
                <a:cs typeface="Calibri"/>
              </a:rPr>
              <a:t> dan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5" dirty="0" err="1">
                <a:latin typeface="Calibri"/>
                <a:cs typeface="Calibri"/>
              </a:rPr>
              <a:t>pakan</a:t>
            </a:r>
            <a:r>
              <a:rPr lang="en-US" sz="1700" spc="-5" dirty="0" err="1">
                <a:latin typeface="Calibri"/>
                <a:cs typeface="Calibri"/>
              </a:rPr>
              <a:t>nya</a:t>
            </a:r>
            <a:endParaRPr sz="1700" dirty="0">
              <a:latin typeface="Calibri"/>
              <a:cs typeface="Calibri"/>
            </a:endParaRPr>
          </a:p>
          <a:p>
            <a:pPr marL="697865" marR="5080" lvl="1" indent="-228600">
              <a:lnSpc>
                <a:spcPct val="70000"/>
              </a:lnSpc>
              <a:spcBef>
                <a:spcPts val="56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spc="-25" dirty="0">
                <a:latin typeface="Calibri"/>
                <a:cs typeface="Calibri"/>
              </a:rPr>
              <a:t>Paket </a:t>
            </a:r>
            <a:r>
              <a:rPr sz="1700" dirty="0">
                <a:latin typeface="Calibri"/>
                <a:cs typeface="Calibri"/>
              </a:rPr>
              <a:t>dimasukkan </a:t>
            </a:r>
            <a:r>
              <a:rPr sz="1700" spc="-30" dirty="0">
                <a:latin typeface="Calibri"/>
                <a:cs typeface="Calibri"/>
              </a:rPr>
              <a:t>ke </a:t>
            </a:r>
            <a:r>
              <a:rPr sz="1700" dirty="0">
                <a:latin typeface="Calibri"/>
                <a:cs typeface="Calibri"/>
              </a:rPr>
              <a:t>dalam </a:t>
            </a:r>
            <a:r>
              <a:rPr sz="1700" spc="-25" dirty="0">
                <a:latin typeface="Calibri"/>
                <a:cs typeface="Calibri"/>
              </a:rPr>
              <a:t>ember, </a:t>
            </a:r>
            <a:r>
              <a:rPr sz="1700" spc="-5" dirty="0">
                <a:latin typeface="Calibri"/>
                <a:cs typeface="Calibri"/>
              </a:rPr>
              <a:t>dituang dengan </a:t>
            </a:r>
            <a:r>
              <a:rPr sz="1700" spc="-37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air </a:t>
            </a:r>
            <a:r>
              <a:rPr sz="1700" spc="-5" dirty="0">
                <a:latin typeface="Calibri"/>
                <a:cs typeface="Calibri"/>
              </a:rPr>
              <a:t>bersih 0,7-1 </a:t>
            </a:r>
            <a:r>
              <a:rPr sz="1700" spc="-30" dirty="0">
                <a:latin typeface="Calibri"/>
                <a:cs typeface="Calibri"/>
              </a:rPr>
              <a:t>liter. </a:t>
            </a:r>
            <a:r>
              <a:rPr sz="1700" spc="-5" dirty="0">
                <a:latin typeface="Calibri"/>
                <a:cs typeface="Calibri"/>
              </a:rPr>
              <a:t>Ember diletakkan </a:t>
            </a:r>
            <a:r>
              <a:rPr sz="1700" dirty="0">
                <a:latin typeface="Calibri"/>
                <a:cs typeface="Calibri"/>
              </a:rPr>
              <a:t>di luar </a:t>
            </a:r>
            <a:r>
              <a:rPr sz="1700" spc="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rumah,</a:t>
            </a:r>
            <a:r>
              <a:rPr sz="1700" spc="-4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di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spc="-5" dirty="0">
                <a:latin typeface="Calibri"/>
                <a:cs typeface="Calibri"/>
              </a:rPr>
              <a:t>area/tempat:</a:t>
            </a:r>
            <a:endParaRPr sz="1700" dirty="0">
              <a:latin typeface="Calibri"/>
              <a:cs typeface="Calibri"/>
            </a:endParaRPr>
          </a:p>
          <a:p>
            <a:pPr marL="1155700" lvl="2" indent="-229235">
              <a:lnSpc>
                <a:spcPct val="100000"/>
              </a:lnSpc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sz="1400" spc="-15" dirty="0">
                <a:latin typeface="Calibri"/>
                <a:cs typeface="Calibri"/>
              </a:rPr>
              <a:t>Terlindung</a:t>
            </a:r>
            <a:r>
              <a:rPr sz="1400" spc="-5" dirty="0">
                <a:latin typeface="Calibri"/>
                <a:cs typeface="Calibri"/>
              </a:rPr>
              <a:t> dari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sinar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matahari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siang</a:t>
            </a:r>
          </a:p>
          <a:p>
            <a:pPr marL="1155700" lvl="2" indent="-229235">
              <a:lnSpc>
                <a:spcPts val="1675"/>
              </a:lnSpc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sz="1400" spc="-15" dirty="0">
                <a:latin typeface="Calibri"/>
                <a:cs typeface="Calibri"/>
              </a:rPr>
              <a:t>Terlindumg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dari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hujan</a:t>
            </a:r>
            <a:endParaRPr sz="1400" dirty="0">
              <a:latin typeface="Calibri"/>
              <a:cs typeface="Calibri"/>
            </a:endParaRPr>
          </a:p>
          <a:p>
            <a:pPr marL="1155700" lvl="2" indent="-229235">
              <a:lnSpc>
                <a:spcPts val="1675"/>
              </a:lnSpc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sz="1400" dirty="0">
                <a:latin typeface="Calibri"/>
                <a:cs typeface="Calibri"/>
              </a:rPr>
              <a:t>Aman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dari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jangkauan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anak-anak</a:t>
            </a:r>
            <a:endParaRPr sz="1400" dirty="0">
              <a:latin typeface="Calibri"/>
              <a:cs typeface="Calibri"/>
            </a:endParaRPr>
          </a:p>
          <a:p>
            <a:pPr marL="1155700" lvl="2" indent="-229235">
              <a:lnSpc>
                <a:spcPts val="1620"/>
              </a:lnSpc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sz="1400" dirty="0">
                <a:latin typeface="Calibri"/>
                <a:cs typeface="Calibri"/>
              </a:rPr>
              <a:t>Mudah </a:t>
            </a:r>
            <a:r>
              <a:rPr sz="1400" spc="-15" dirty="0">
                <a:latin typeface="Calibri"/>
                <a:cs typeface="Calibri"/>
              </a:rPr>
              <a:t>ketika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akan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melakukan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penggantian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paket</a:t>
            </a:r>
            <a:endParaRPr sz="1400" dirty="0">
              <a:latin typeface="Calibri"/>
              <a:cs typeface="Calibri"/>
            </a:endParaRPr>
          </a:p>
          <a:p>
            <a:pPr marL="697865" marR="107314" lvl="1" indent="-228600">
              <a:lnSpc>
                <a:spcPct val="70000"/>
              </a:lnSpc>
              <a:spcBef>
                <a:spcPts val="550"/>
              </a:spcBef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1700" dirty="0">
                <a:latin typeface="Calibri"/>
                <a:cs typeface="Calibri"/>
              </a:rPr>
              <a:t>Setiap 2 minggu </a:t>
            </a:r>
            <a:r>
              <a:rPr sz="1700" spc="-5" dirty="0">
                <a:latin typeface="Calibri"/>
                <a:cs typeface="Calibri"/>
              </a:rPr>
              <a:t>telur </a:t>
            </a:r>
            <a:r>
              <a:rPr sz="1700" spc="-10" dirty="0">
                <a:latin typeface="Calibri"/>
                <a:cs typeface="Calibri"/>
              </a:rPr>
              <a:t>diganti, </a:t>
            </a:r>
            <a:r>
              <a:rPr sz="1700" dirty="0" err="1">
                <a:latin typeface="Calibri"/>
                <a:cs typeface="Calibri"/>
              </a:rPr>
              <a:t>penitipan</a:t>
            </a:r>
            <a:r>
              <a:rPr sz="1700" dirty="0">
                <a:latin typeface="Calibri"/>
                <a:cs typeface="Calibri"/>
              </a:rPr>
              <a:t> </a:t>
            </a:r>
            <a:r>
              <a:rPr sz="1700" spc="-10" dirty="0" err="1">
                <a:latin typeface="Calibri"/>
                <a:cs typeface="Calibri"/>
              </a:rPr>
              <a:t>dilakukan</a:t>
            </a:r>
            <a:r>
              <a:rPr sz="1700" spc="-10" dirty="0">
                <a:latin typeface="Calibri"/>
                <a:cs typeface="Calibri"/>
              </a:rPr>
              <a:t> </a:t>
            </a:r>
            <a:r>
              <a:rPr sz="1700" spc="-37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selama</a:t>
            </a:r>
            <a:r>
              <a:rPr sz="1700" spc="-20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6</a:t>
            </a:r>
            <a:r>
              <a:rPr sz="1700" spc="-5" dirty="0">
                <a:latin typeface="Calibri"/>
                <a:cs typeface="Calibri"/>
              </a:rPr>
              <a:t> </a:t>
            </a:r>
            <a:r>
              <a:rPr sz="1700" dirty="0">
                <a:latin typeface="Calibri"/>
                <a:cs typeface="Calibri"/>
              </a:rPr>
              <a:t>bulan:</a:t>
            </a:r>
          </a:p>
          <a:p>
            <a:pPr marL="1155065" marR="105410" lvl="2" indent="-228600">
              <a:lnSpc>
                <a:spcPct val="70000"/>
              </a:lnSpc>
              <a:spcBef>
                <a:spcPts val="509"/>
              </a:spcBef>
              <a:buFont typeface="Arial MT"/>
              <a:buChar char="•"/>
              <a:tabLst>
                <a:tab pos="1155065" algn="l"/>
                <a:tab pos="1155700" algn="l"/>
              </a:tabLst>
            </a:pPr>
            <a:r>
              <a:rPr sz="1400" dirty="0">
                <a:latin typeface="Calibri"/>
                <a:cs typeface="Calibri"/>
              </a:rPr>
              <a:t>Dalam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2 </a:t>
            </a:r>
            <a:r>
              <a:rPr sz="1400" spc="-5" dirty="0">
                <a:latin typeface="Calibri"/>
                <a:cs typeface="Calibri"/>
              </a:rPr>
              <a:t>minggu: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telur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sudah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menjadi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nyamuk,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kawin 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dengan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nyamuk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lokal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tidak</a:t>
            </a:r>
            <a:r>
              <a:rPr sz="1400" spc="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berWolbachia: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0000"/>
                </a:solidFill>
                <a:latin typeface="Calibri"/>
                <a:cs typeface="Calibri"/>
              </a:rPr>
              <a:t>mewariskan </a:t>
            </a:r>
            <a:r>
              <a:rPr sz="1400" spc="-3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Wolbachia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30" dirty="0">
                <a:latin typeface="Calibri"/>
                <a:cs typeface="Calibri"/>
              </a:rPr>
              <a:t>ke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5" dirty="0">
                <a:latin typeface="Calibri"/>
                <a:cs typeface="Calibri"/>
              </a:rPr>
              <a:t>keturunannya</a:t>
            </a:r>
            <a:endParaRPr sz="1400" dirty="0">
              <a:latin typeface="Calibri"/>
              <a:cs typeface="Calibri"/>
            </a:endParaRPr>
          </a:p>
          <a:p>
            <a:pPr marL="1155065" marR="120650" lvl="2" indent="-228600" algn="just">
              <a:lnSpc>
                <a:spcPct val="70000"/>
              </a:lnSpc>
              <a:spcBef>
                <a:spcPts val="505"/>
              </a:spcBef>
              <a:buFont typeface="Arial MT"/>
              <a:buChar char="•"/>
              <a:tabLst>
                <a:tab pos="1155700" algn="l"/>
              </a:tabLst>
            </a:pPr>
            <a:r>
              <a:rPr sz="1400" dirty="0">
                <a:latin typeface="Calibri"/>
                <a:cs typeface="Calibri"/>
              </a:rPr>
              <a:t>Dalam 6 </a:t>
            </a:r>
            <a:r>
              <a:rPr sz="1400" spc="-5" dirty="0">
                <a:latin typeface="Calibri"/>
                <a:cs typeface="Calibri"/>
              </a:rPr>
              <a:t>bulan: </a:t>
            </a:r>
            <a:r>
              <a:rPr sz="1400" spc="-10" dirty="0">
                <a:latin typeface="Calibri"/>
                <a:cs typeface="Calibri"/>
              </a:rPr>
              <a:t>proporsi </a:t>
            </a:r>
            <a:r>
              <a:rPr sz="1400" spc="-15" dirty="0">
                <a:latin typeface="Calibri"/>
                <a:cs typeface="Calibri"/>
              </a:rPr>
              <a:t>nyamuk </a:t>
            </a:r>
            <a:r>
              <a:rPr sz="1400" spc="-10" dirty="0">
                <a:latin typeface="Calibri"/>
                <a:cs typeface="Calibri"/>
              </a:rPr>
              <a:t>ber-Wolbachia </a:t>
            </a:r>
            <a:r>
              <a:rPr sz="1400" spc="-5" dirty="0">
                <a:latin typeface="Calibri"/>
                <a:cs typeface="Calibri"/>
              </a:rPr>
              <a:t>sudah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lebih </a:t>
            </a:r>
            <a:r>
              <a:rPr sz="1400" spc="-5" dirty="0">
                <a:latin typeface="Calibri"/>
                <a:cs typeface="Calibri"/>
              </a:rPr>
              <a:t>dari 60%, </a:t>
            </a:r>
            <a:r>
              <a:rPr sz="1400" spc="-15" dirty="0">
                <a:latin typeface="Calibri"/>
                <a:cs typeface="Calibri"/>
              </a:rPr>
              <a:t>nyamuk </a:t>
            </a:r>
            <a:r>
              <a:rPr sz="1400" spc="-10" dirty="0">
                <a:latin typeface="Calibri"/>
                <a:cs typeface="Calibri"/>
              </a:rPr>
              <a:t>berWolbachia akan meningkat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secara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alamiah </a:t>
            </a:r>
            <a:r>
              <a:rPr sz="1400" spc="-5" dirty="0">
                <a:latin typeface="Calibri"/>
                <a:cs typeface="Calibri"/>
              </a:rPr>
              <a:t>dari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proses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kawin.</a:t>
            </a:r>
            <a:endParaRPr sz="1400" dirty="0">
              <a:latin typeface="Calibri"/>
              <a:cs typeface="Calibri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758F4F-267B-963A-5535-EA29CD455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2" r="26103"/>
          <a:stretch>
            <a:fillRect/>
          </a:stretch>
        </p:blipFill>
        <p:spPr>
          <a:xfrm>
            <a:off x="3377753" y="5018564"/>
            <a:ext cx="1515085" cy="1810365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9B6145E6-6F84-DED2-C62B-DCE8B6AAB1D9}"/>
              </a:ext>
            </a:extLst>
          </p:cNvPr>
          <p:cNvGrpSpPr/>
          <p:nvPr/>
        </p:nvGrpSpPr>
        <p:grpSpPr>
          <a:xfrm>
            <a:off x="1048163" y="4943171"/>
            <a:ext cx="1810099" cy="1914829"/>
            <a:chOff x="779929" y="484094"/>
            <a:chExt cx="2286000" cy="259528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4D75397-D8BD-50B4-0C93-6F67CCE065BC}"/>
                </a:ext>
              </a:extLst>
            </p:cNvPr>
            <p:cNvSpPr/>
            <p:nvPr/>
          </p:nvSpPr>
          <p:spPr>
            <a:xfrm>
              <a:off x="779929" y="484094"/>
              <a:ext cx="2286000" cy="2595282"/>
            </a:xfrm>
            <a:prstGeom prst="rect">
              <a:avLst/>
            </a:prstGeom>
            <a:noFill/>
            <a:ln w="28575">
              <a:solidFill>
                <a:schemeClr val="tx1">
                  <a:lumMod val="95000"/>
                  <a:lumOff val="5000"/>
                </a:schemeClr>
              </a:solidFill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B6928F-21CB-E4D7-B17F-C0833BE243A4}"/>
                </a:ext>
              </a:extLst>
            </p:cNvPr>
            <p:cNvGrpSpPr/>
            <p:nvPr/>
          </p:nvGrpSpPr>
          <p:grpSpPr>
            <a:xfrm>
              <a:off x="900953" y="586279"/>
              <a:ext cx="2030506" cy="2390596"/>
              <a:chOff x="900953" y="586279"/>
              <a:chExt cx="2030506" cy="239059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315D951-9E3E-1B77-988E-B04689DD74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57" r="22680"/>
              <a:stretch>
                <a:fillRect/>
              </a:stretch>
            </p:blipFill>
            <p:spPr>
              <a:xfrm>
                <a:off x="900953" y="586279"/>
                <a:ext cx="2030506" cy="2390596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0882CFE-0FF7-22FB-1BA9-9529A1ACE340}"/>
                  </a:ext>
                </a:extLst>
              </p:cNvPr>
              <p:cNvSpPr/>
              <p:nvPr/>
            </p:nvSpPr>
            <p:spPr>
              <a:xfrm>
                <a:off x="1089212" y="1465729"/>
                <a:ext cx="484094" cy="53996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</p:grp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D54BE779-998E-B127-AF27-53E0D92EC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336" y="1246273"/>
            <a:ext cx="5011868" cy="3545061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315700" y="6057900"/>
            <a:ext cx="775970" cy="800100"/>
            <a:chOff x="11315700" y="6057900"/>
            <a:chExt cx="775970" cy="8001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17452" y="6356602"/>
              <a:ext cx="387096" cy="38709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11315700" y="6057900"/>
              <a:ext cx="775970" cy="800100"/>
            </a:xfrm>
            <a:custGeom>
              <a:avLst/>
              <a:gdLst/>
              <a:ahLst/>
              <a:cxnLst/>
              <a:rect l="l" t="t" r="r" b="b"/>
              <a:pathLst>
                <a:path w="775970" h="800100">
                  <a:moveTo>
                    <a:pt x="387857" y="0"/>
                  </a:moveTo>
                  <a:lnTo>
                    <a:pt x="339197" y="3116"/>
                  </a:lnTo>
                  <a:lnTo>
                    <a:pt x="292343" y="12217"/>
                  </a:lnTo>
                  <a:lnTo>
                    <a:pt x="247658" y="26927"/>
                  </a:lnTo>
                  <a:lnTo>
                    <a:pt x="205505" y="46872"/>
                  </a:lnTo>
                  <a:lnTo>
                    <a:pt x="166248" y="71675"/>
                  </a:lnTo>
                  <a:lnTo>
                    <a:pt x="130249" y="100963"/>
                  </a:lnTo>
                  <a:lnTo>
                    <a:pt x="97872" y="134360"/>
                  </a:lnTo>
                  <a:lnTo>
                    <a:pt x="69480" y="171492"/>
                  </a:lnTo>
                  <a:lnTo>
                    <a:pt x="45435" y="211984"/>
                  </a:lnTo>
                  <a:lnTo>
                    <a:pt x="26102" y="255460"/>
                  </a:lnTo>
                  <a:lnTo>
                    <a:pt x="11843" y="301547"/>
                  </a:lnTo>
                  <a:lnTo>
                    <a:pt x="3021" y="349868"/>
                  </a:lnTo>
                  <a:lnTo>
                    <a:pt x="0" y="400050"/>
                  </a:lnTo>
                  <a:lnTo>
                    <a:pt x="3021" y="450231"/>
                  </a:lnTo>
                  <a:lnTo>
                    <a:pt x="11843" y="498552"/>
                  </a:lnTo>
                  <a:lnTo>
                    <a:pt x="26102" y="544639"/>
                  </a:lnTo>
                  <a:lnTo>
                    <a:pt x="45435" y="588115"/>
                  </a:lnTo>
                  <a:lnTo>
                    <a:pt x="69480" y="628607"/>
                  </a:lnTo>
                  <a:lnTo>
                    <a:pt x="97872" y="665738"/>
                  </a:lnTo>
                  <a:lnTo>
                    <a:pt x="130249" y="699136"/>
                  </a:lnTo>
                  <a:lnTo>
                    <a:pt x="166248" y="728423"/>
                  </a:lnTo>
                  <a:lnTo>
                    <a:pt x="205505" y="753227"/>
                  </a:lnTo>
                  <a:lnTo>
                    <a:pt x="247658" y="773171"/>
                  </a:lnTo>
                  <a:lnTo>
                    <a:pt x="292343" y="787881"/>
                  </a:lnTo>
                  <a:lnTo>
                    <a:pt x="339197" y="796982"/>
                  </a:lnTo>
                  <a:lnTo>
                    <a:pt x="387857" y="800099"/>
                  </a:lnTo>
                  <a:lnTo>
                    <a:pt x="436518" y="796982"/>
                  </a:lnTo>
                  <a:lnTo>
                    <a:pt x="483372" y="787881"/>
                  </a:lnTo>
                  <a:lnTo>
                    <a:pt x="528057" y="773171"/>
                  </a:lnTo>
                  <a:lnTo>
                    <a:pt x="570210" y="753227"/>
                  </a:lnTo>
                  <a:lnTo>
                    <a:pt x="609467" y="728423"/>
                  </a:lnTo>
                  <a:lnTo>
                    <a:pt x="645466" y="699136"/>
                  </a:lnTo>
                  <a:lnTo>
                    <a:pt x="677843" y="665738"/>
                  </a:lnTo>
                  <a:lnTo>
                    <a:pt x="706235" y="628607"/>
                  </a:lnTo>
                  <a:lnTo>
                    <a:pt x="730280" y="588115"/>
                  </a:lnTo>
                  <a:lnTo>
                    <a:pt x="749613" y="544639"/>
                  </a:lnTo>
                  <a:lnTo>
                    <a:pt x="763872" y="498552"/>
                  </a:lnTo>
                  <a:lnTo>
                    <a:pt x="772694" y="450231"/>
                  </a:lnTo>
                  <a:lnTo>
                    <a:pt x="775716" y="400050"/>
                  </a:lnTo>
                  <a:lnTo>
                    <a:pt x="772694" y="349868"/>
                  </a:lnTo>
                  <a:lnTo>
                    <a:pt x="763872" y="301547"/>
                  </a:lnTo>
                  <a:lnTo>
                    <a:pt x="749613" y="255460"/>
                  </a:lnTo>
                  <a:lnTo>
                    <a:pt x="730280" y="211984"/>
                  </a:lnTo>
                  <a:lnTo>
                    <a:pt x="706235" y="171492"/>
                  </a:lnTo>
                  <a:lnTo>
                    <a:pt x="677843" y="134360"/>
                  </a:lnTo>
                  <a:lnTo>
                    <a:pt x="645466" y="100963"/>
                  </a:lnTo>
                  <a:lnTo>
                    <a:pt x="609467" y="71675"/>
                  </a:lnTo>
                  <a:lnTo>
                    <a:pt x="570210" y="46872"/>
                  </a:lnTo>
                  <a:lnTo>
                    <a:pt x="528057" y="26927"/>
                  </a:lnTo>
                  <a:lnTo>
                    <a:pt x="483372" y="12217"/>
                  </a:lnTo>
                  <a:lnTo>
                    <a:pt x="436518" y="3116"/>
                  </a:lnTo>
                  <a:lnTo>
                    <a:pt x="38785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75030"/>
            <a:ext cx="8174990" cy="57404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40" dirty="0">
                <a:solidFill>
                  <a:srgbClr val="006FC0"/>
                </a:solidFill>
              </a:rPr>
              <a:t>Tahapan</a:t>
            </a:r>
            <a:r>
              <a:rPr sz="3600" spc="10" dirty="0">
                <a:solidFill>
                  <a:srgbClr val="006FC0"/>
                </a:solidFill>
              </a:rPr>
              <a:t> </a:t>
            </a:r>
            <a:r>
              <a:rPr sz="3600" spc="-25" dirty="0">
                <a:solidFill>
                  <a:srgbClr val="006FC0"/>
                </a:solidFill>
              </a:rPr>
              <a:t>penyebaran</a:t>
            </a:r>
            <a:r>
              <a:rPr sz="3600" spc="35" dirty="0">
                <a:solidFill>
                  <a:srgbClr val="006FC0"/>
                </a:solidFill>
              </a:rPr>
              <a:t> </a:t>
            </a:r>
            <a:r>
              <a:rPr sz="3600" spc="-25" dirty="0">
                <a:solidFill>
                  <a:srgbClr val="006FC0"/>
                </a:solidFill>
              </a:rPr>
              <a:t>nyamuk</a:t>
            </a:r>
            <a:r>
              <a:rPr sz="3600" spc="-5" dirty="0">
                <a:solidFill>
                  <a:srgbClr val="006FC0"/>
                </a:solidFill>
              </a:rPr>
              <a:t> </a:t>
            </a:r>
            <a:r>
              <a:rPr sz="3600" spc="-20" dirty="0">
                <a:solidFill>
                  <a:srgbClr val="006FC0"/>
                </a:solidFill>
              </a:rPr>
              <a:t>ber-Wolbachia</a:t>
            </a:r>
            <a:endParaRPr sz="3600" dirty="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5798" y="1092453"/>
            <a:ext cx="10944352" cy="244043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object 7"/>
          <p:cNvSpPr txBox="1"/>
          <p:nvPr/>
        </p:nvSpPr>
        <p:spPr>
          <a:xfrm>
            <a:off x="2309622" y="2547874"/>
            <a:ext cx="88265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43815" algn="just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Calibri"/>
                <a:cs typeface="Calibri"/>
              </a:rPr>
              <a:t>Pendataan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orang tua </a:t>
            </a:r>
            <a:r>
              <a:rPr sz="1400" dirty="0">
                <a:latin typeface="Calibri"/>
                <a:cs typeface="Calibri"/>
              </a:rPr>
              <a:t> asuh</a:t>
            </a:r>
            <a:r>
              <a:rPr sz="1400" spc="-8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ember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1037" y="1424177"/>
            <a:ext cx="92456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Sosialisasi 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dan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ese</a:t>
            </a: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k</a:t>
            </a:r>
            <a:r>
              <a:rPr sz="1400" spc="-15" dirty="0">
                <a:latin typeface="Calibri"/>
                <a:cs typeface="Calibri"/>
              </a:rPr>
              <a:t>at</a:t>
            </a:r>
            <a:r>
              <a:rPr sz="1400" dirty="0">
                <a:latin typeface="Calibri"/>
                <a:cs typeface="Calibri"/>
              </a:rPr>
              <a:t>an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1297" y="2547874"/>
            <a:ext cx="70993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iti</a:t>
            </a:r>
            <a:r>
              <a:rPr sz="1400" spc="-5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an  </a:t>
            </a:r>
            <a:r>
              <a:rPr sz="1400" spc="-5" dirty="0">
                <a:latin typeface="Calibri"/>
                <a:cs typeface="Calibri"/>
              </a:rPr>
              <a:t>ember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perdana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02093" y="2654554"/>
            <a:ext cx="91821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58445" marR="5080" indent="-245745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10" dirty="0">
                <a:latin typeface="Calibri"/>
                <a:cs typeface="Calibri"/>
              </a:rPr>
              <a:t>g</a:t>
            </a:r>
            <a:r>
              <a:rPr sz="1400" spc="-2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tian  </a:t>
            </a:r>
            <a:r>
              <a:rPr sz="1400" spc="-15" dirty="0">
                <a:latin typeface="Calibri"/>
                <a:cs typeface="Calibri"/>
              </a:rPr>
              <a:t>paket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48086" y="2654554"/>
            <a:ext cx="74104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2715" marR="5080" indent="-120650">
              <a:lnSpc>
                <a:spcPct val="100000"/>
              </a:lnSpc>
              <a:spcBef>
                <a:spcPts val="105"/>
              </a:spcBef>
            </a:pPr>
            <a:r>
              <a:rPr sz="1400" spc="-3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ari</a:t>
            </a:r>
            <a:r>
              <a:rPr sz="1400" spc="-25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an  </a:t>
            </a:r>
            <a:r>
              <a:rPr sz="1400" spc="-5" dirty="0">
                <a:latin typeface="Calibri"/>
                <a:cs typeface="Calibri"/>
              </a:rPr>
              <a:t>ember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62150" y="3680840"/>
            <a:ext cx="1201420" cy="23939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Kegiatan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utama: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62150" y="3892677"/>
            <a:ext cx="1562100" cy="280035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55600" marR="21082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Memberikan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imfornmasi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tentang </a:t>
            </a:r>
            <a:r>
              <a:rPr sz="1400" spc="-5" dirty="0">
                <a:latin typeface="Calibri"/>
                <a:cs typeface="Calibri"/>
              </a:rPr>
              <a:t> teknologi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dan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penerapan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teknologi</a:t>
            </a:r>
            <a:endParaRPr sz="1400" dirty="0">
              <a:latin typeface="Calibri"/>
              <a:cs typeface="Calibri"/>
            </a:endParaRPr>
          </a:p>
          <a:p>
            <a:pPr marL="355600" marR="8255" indent="-342900">
              <a:lnSpc>
                <a:spcPct val="1002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Mendapatkan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persetujuan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dari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kandidat </a:t>
            </a:r>
            <a:r>
              <a:rPr sz="1400" spc="-5" dirty="0">
                <a:latin typeface="Calibri"/>
                <a:cs typeface="Calibri"/>
              </a:rPr>
              <a:t> sebagai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OTA</a:t>
            </a:r>
            <a:endParaRPr sz="1400" dirty="0">
              <a:latin typeface="Calibri"/>
              <a:cs typeface="Calibri"/>
            </a:endParaRPr>
          </a:p>
          <a:p>
            <a:pPr marL="355600" marR="5080" indent="-342900" algn="just">
              <a:lnSpc>
                <a:spcPts val="1680"/>
              </a:lnSpc>
              <a:spcBef>
                <a:spcPts val="50"/>
              </a:spcBef>
              <a:buAutoNum type="arabicPeriod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Mendata: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nama,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alamat, dan </a:t>
            </a:r>
            <a:r>
              <a:rPr sz="1400" dirty="0">
                <a:latin typeface="Calibri"/>
                <a:cs typeface="Calibri"/>
              </a:rPr>
              <a:t>titik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oprdinat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13909" y="3680840"/>
            <a:ext cx="1201420" cy="23939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Kegiatan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utama: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3909" y="3892677"/>
            <a:ext cx="1575435" cy="258699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55600" marR="294005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Me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jelas</a:t>
            </a:r>
            <a:r>
              <a:rPr sz="1400" spc="-30" dirty="0">
                <a:latin typeface="Calibri"/>
                <a:cs typeface="Calibri"/>
              </a:rPr>
              <a:t>k</a:t>
            </a:r>
            <a:r>
              <a:rPr sz="1400" dirty="0">
                <a:latin typeface="Calibri"/>
                <a:cs typeface="Calibri"/>
              </a:rPr>
              <a:t>an  </a:t>
            </a:r>
            <a:r>
              <a:rPr sz="1400" spc="-10" dirty="0">
                <a:latin typeface="Calibri"/>
                <a:cs typeface="Calibri"/>
              </a:rPr>
              <a:t>dimulainya </a:t>
            </a:r>
            <a:r>
              <a:rPr sz="1400" spc="-5" dirty="0">
                <a:latin typeface="Calibri"/>
                <a:cs typeface="Calibri"/>
              </a:rPr>
              <a:t> penerapan</a:t>
            </a:r>
            <a:endParaRPr sz="1400" dirty="0">
              <a:latin typeface="Calibri"/>
              <a:cs typeface="Calibri"/>
            </a:endParaRPr>
          </a:p>
          <a:p>
            <a:pPr marL="355600" marR="37465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Me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g</a:t>
            </a:r>
            <a:r>
              <a:rPr sz="1400" spc="-55" dirty="0">
                <a:latin typeface="Calibri"/>
                <a:cs typeface="Calibri"/>
              </a:rPr>
              <a:t>k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spc="-15" dirty="0">
                <a:latin typeface="Calibri"/>
                <a:cs typeface="Calibri"/>
              </a:rPr>
              <a:t>n</a:t>
            </a:r>
            <a:r>
              <a:rPr sz="1400" spc="-5" dirty="0">
                <a:latin typeface="Calibri"/>
                <a:cs typeface="Calibri"/>
              </a:rPr>
              <a:t>f</a:t>
            </a:r>
            <a:r>
              <a:rPr sz="1400" dirty="0">
                <a:latin typeface="Calibri"/>
                <a:cs typeface="Calibri"/>
              </a:rPr>
              <a:t>irm</a:t>
            </a:r>
            <a:r>
              <a:rPr sz="1400" spc="-5" dirty="0">
                <a:latin typeface="Calibri"/>
                <a:cs typeface="Calibri"/>
              </a:rPr>
              <a:t>asi  kesediaan</a:t>
            </a:r>
            <a:endParaRPr sz="1400" dirty="0">
              <a:latin typeface="Calibri"/>
              <a:cs typeface="Calibri"/>
            </a:endParaRPr>
          </a:p>
          <a:p>
            <a:pPr marL="355600">
              <a:lnSpc>
                <a:spcPts val="1675"/>
              </a:lnSpc>
              <a:spcBef>
                <a:spcPts val="10"/>
              </a:spcBef>
            </a:pPr>
            <a:r>
              <a:rPr sz="1400" spc="-10" dirty="0">
                <a:latin typeface="Calibri"/>
                <a:cs typeface="Calibri"/>
              </a:rPr>
              <a:t>sebagai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OTA</a:t>
            </a:r>
            <a:endParaRPr sz="1400" dirty="0">
              <a:latin typeface="Calibri"/>
              <a:cs typeface="Calibri"/>
            </a:endParaRPr>
          </a:p>
          <a:p>
            <a:pPr marL="355600" indent="-342900">
              <a:lnSpc>
                <a:spcPts val="1675"/>
              </a:lnSpc>
              <a:buAutoNum type="arabicPeriod" startAt="3"/>
              <a:tabLst>
                <a:tab pos="354965" algn="l"/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Melakukan</a:t>
            </a:r>
            <a:endParaRPr sz="1400" dirty="0">
              <a:latin typeface="Calibri"/>
              <a:cs typeface="Calibri"/>
            </a:endParaRPr>
          </a:p>
          <a:p>
            <a:pPr marL="355600">
              <a:lnSpc>
                <a:spcPts val="1675"/>
              </a:lnSpc>
              <a:spcBef>
                <a:spcPts val="15"/>
              </a:spcBef>
            </a:pPr>
            <a:r>
              <a:rPr sz="1400" spc="-5" dirty="0">
                <a:latin typeface="Calibri"/>
                <a:cs typeface="Calibri"/>
              </a:rPr>
              <a:t>penitipan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ember</a:t>
            </a:r>
          </a:p>
          <a:p>
            <a:pPr marL="355600" indent="-342900">
              <a:lnSpc>
                <a:spcPts val="1675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Mendata</a:t>
            </a:r>
            <a:endParaRPr sz="1400" dirty="0">
              <a:latin typeface="Calibri"/>
              <a:cs typeface="Calibri"/>
            </a:endParaRPr>
          </a:p>
          <a:p>
            <a:pPr marL="355600" marR="84455">
              <a:lnSpc>
                <a:spcPct val="100000"/>
              </a:lnSpc>
            </a:pPr>
            <a:r>
              <a:rPr sz="1400" spc="-5" dirty="0">
                <a:latin typeface="Calibri"/>
                <a:cs typeface="Calibri"/>
              </a:rPr>
              <a:t>penitipan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ember: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iya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atau </a:t>
            </a:r>
            <a:r>
              <a:rPr sz="1400" spc="-30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tidak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271384" y="3697985"/>
            <a:ext cx="1201420" cy="23939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Kegiatan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utama: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71384" y="3909821"/>
            <a:ext cx="1498600" cy="194691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1430" rIns="0" bIns="0" rtlCol="0">
            <a:spAutoFit/>
          </a:bodyPr>
          <a:lstStyle/>
          <a:p>
            <a:pPr marL="355600" marR="357505" indent="-342900" algn="just">
              <a:lnSpc>
                <a:spcPct val="100699"/>
              </a:lnSpc>
              <a:spcBef>
                <a:spcPts val="90"/>
              </a:spcBef>
              <a:buAutoNum type="arabicPeriod"/>
              <a:tabLst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Me</a:t>
            </a:r>
            <a:r>
              <a:rPr sz="1400" spc="-10" dirty="0">
                <a:latin typeface="Calibri"/>
                <a:cs typeface="Calibri"/>
              </a:rPr>
              <a:t>n</a:t>
            </a:r>
            <a:r>
              <a:rPr sz="1400" spc="10" dirty="0">
                <a:latin typeface="Calibri"/>
                <a:cs typeface="Calibri"/>
              </a:rPr>
              <a:t>g</a:t>
            </a:r>
            <a:r>
              <a:rPr sz="1400" spc="-25" dirty="0">
                <a:latin typeface="Calibri"/>
                <a:cs typeface="Calibri"/>
              </a:rPr>
              <a:t>g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20" dirty="0">
                <a:latin typeface="Calibri"/>
                <a:cs typeface="Calibri"/>
              </a:rPr>
              <a:t>n</a:t>
            </a:r>
            <a:r>
              <a:rPr sz="1400" dirty="0">
                <a:latin typeface="Calibri"/>
                <a:cs typeface="Calibri"/>
              </a:rPr>
              <a:t>ti  </a:t>
            </a:r>
            <a:r>
              <a:rPr sz="1400" spc="-15" dirty="0">
                <a:latin typeface="Calibri"/>
                <a:cs typeface="Calibri"/>
              </a:rPr>
              <a:t>paket</a:t>
            </a:r>
            <a:endParaRPr sz="1400" dirty="0">
              <a:latin typeface="Calibri"/>
              <a:cs typeface="Calibri"/>
            </a:endParaRPr>
          </a:p>
          <a:p>
            <a:pPr marL="355600" marR="5080" indent="-342900" algn="just">
              <a:lnSpc>
                <a:spcPts val="1680"/>
              </a:lnSpc>
              <a:spcBef>
                <a:spcPts val="45"/>
              </a:spcBef>
              <a:buAutoNum type="arabicPeriod"/>
              <a:tabLst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Mendata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status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ember: apakah 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gagal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atau</a:t>
            </a:r>
            <a:endParaRPr sz="1400" dirty="0">
              <a:latin typeface="Calibri"/>
              <a:cs typeface="Calibri"/>
            </a:endParaRPr>
          </a:p>
          <a:p>
            <a:pPr marL="355600">
              <a:lnSpc>
                <a:spcPts val="1625"/>
              </a:lnSpc>
            </a:pPr>
            <a:r>
              <a:rPr sz="1400" spc="-5" dirty="0">
                <a:latin typeface="Calibri"/>
                <a:cs typeface="Calibri"/>
              </a:rPr>
              <a:t>berhasil</a:t>
            </a:r>
            <a:endParaRPr sz="1400" dirty="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AutoNum type="arabicPeriod" startAt="3"/>
              <a:tabLst>
                <a:tab pos="354965" algn="l"/>
                <a:tab pos="355600" algn="l"/>
              </a:tabLst>
            </a:pPr>
            <a:r>
              <a:rPr sz="1400" spc="-5" dirty="0">
                <a:latin typeface="Calibri"/>
                <a:cs typeface="Calibri"/>
              </a:rPr>
              <a:t>Melakukan</a:t>
            </a:r>
            <a:endParaRPr sz="1400" dirty="0">
              <a:latin typeface="Calibri"/>
              <a:cs typeface="Calibri"/>
            </a:endParaRPr>
          </a:p>
          <a:p>
            <a:pPr marL="355600" marR="226695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p</a:t>
            </a:r>
            <a:r>
              <a:rPr sz="1400" dirty="0">
                <a:latin typeface="Calibri"/>
                <a:cs typeface="Calibri"/>
              </a:rPr>
              <a:t>e</a:t>
            </a:r>
            <a:r>
              <a:rPr sz="1400" spc="-35" dirty="0">
                <a:latin typeface="Calibri"/>
                <a:cs typeface="Calibri"/>
              </a:rPr>
              <a:t>n</a:t>
            </a:r>
            <a:r>
              <a:rPr sz="1400" spc="-15" dirty="0">
                <a:latin typeface="Calibri"/>
                <a:cs typeface="Calibri"/>
              </a:rPr>
              <a:t>y</a:t>
            </a:r>
            <a:r>
              <a:rPr sz="1400" dirty="0">
                <a:latin typeface="Calibri"/>
                <a:cs typeface="Calibri"/>
              </a:rPr>
              <a:t>es</a:t>
            </a:r>
            <a:r>
              <a:rPr sz="1400" spc="-5" dirty="0">
                <a:latin typeface="Calibri"/>
                <a:cs typeface="Calibri"/>
              </a:rPr>
              <a:t>u</a:t>
            </a:r>
            <a:r>
              <a:rPr sz="1400" dirty="0">
                <a:latin typeface="Calibri"/>
                <a:cs typeface="Calibri"/>
              </a:rPr>
              <a:t>aian  </a:t>
            </a:r>
            <a:r>
              <a:rPr sz="1400" spc="-5" dirty="0">
                <a:latin typeface="Calibri"/>
                <a:cs typeface="Calibri"/>
              </a:rPr>
              <a:t>teknis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28986" y="3697985"/>
            <a:ext cx="1201420" cy="239395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Calibri"/>
                <a:cs typeface="Calibri"/>
              </a:rPr>
              <a:t>Kegiatan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utama: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928986" y="3909821"/>
            <a:ext cx="1574800" cy="130683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spc="-10" dirty="0">
                <a:latin typeface="Calibri"/>
                <a:cs typeface="Calibri"/>
              </a:rPr>
              <a:t>Mengkomunikas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ikan </a:t>
            </a:r>
            <a:r>
              <a:rPr sz="1400" spc="-10" dirty="0">
                <a:latin typeface="Calibri"/>
                <a:cs typeface="Calibri"/>
              </a:rPr>
              <a:t>bahwa </a:t>
            </a:r>
            <a:r>
              <a:rPr sz="1400" spc="-5" dirty="0">
                <a:latin typeface="Calibri"/>
                <a:cs typeface="Calibri"/>
              </a:rPr>
              <a:t> penitipan ember </a:t>
            </a:r>
            <a:r>
              <a:rPr sz="1400" spc="-31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sudah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selesai</a:t>
            </a:r>
            <a:endParaRPr sz="1400" dirty="0">
              <a:latin typeface="Calibri"/>
              <a:cs typeface="Calibri"/>
            </a:endParaRPr>
          </a:p>
          <a:p>
            <a:pPr marL="355600" marR="92075" indent="-3429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400" dirty="0">
                <a:latin typeface="Calibri"/>
                <a:cs typeface="Calibri"/>
              </a:rPr>
              <a:t>Menarik</a:t>
            </a:r>
            <a:r>
              <a:rPr sz="1400" spc="-70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ember </a:t>
            </a:r>
            <a:r>
              <a:rPr sz="1400" spc="-30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yang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5" dirty="0">
                <a:latin typeface="Calibri"/>
                <a:cs typeface="Calibri"/>
              </a:rPr>
              <a:t>dititipkan</a:t>
            </a:r>
            <a:endParaRPr sz="1400" dirty="0">
              <a:latin typeface="Calibri"/>
              <a:cs typeface="Calibri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0"/>
            <a:ext cx="10972800" cy="6858000"/>
          </a:xfrm>
          <a:custGeom>
            <a:avLst/>
            <a:gdLst/>
            <a:ahLst/>
            <a:cxnLst/>
            <a:rect l="l" t="t" r="r" b="b"/>
            <a:pathLst>
              <a:path w="9144000" h="5715000">
                <a:moveTo>
                  <a:pt x="9144000" y="0"/>
                </a:moveTo>
                <a:lnTo>
                  <a:pt x="0" y="0"/>
                </a:lnTo>
                <a:lnTo>
                  <a:pt x="0" y="5715000"/>
                </a:lnTo>
                <a:lnTo>
                  <a:pt x="9144000" y="5715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3B57"/>
          </a:solidFill>
        </p:spPr>
        <p:txBody>
          <a:bodyPr wrap="square" lIns="0" tIns="0" rIns="0" bIns="0" rtlCol="0"/>
          <a:lstStyle/>
          <a:p>
            <a:endParaRPr sz="216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28933" y="6311187"/>
            <a:ext cx="385877" cy="387706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770" rIns="0" bIns="0" rtlCol="0" anchor="ctr">
            <a:spAutoFit/>
          </a:bodyPr>
          <a:lstStyle/>
          <a:p>
            <a:pPr marL="1690878" marR="6096">
              <a:lnSpc>
                <a:spcPts val="3108"/>
              </a:lnSpc>
              <a:spcBef>
                <a:spcPts val="510"/>
              </a:spcBef>
            </a:pPr>
            <a:r>
              <a:rPr spc="-137" dirty="0">
                <a:solidFill>
                  <a:srgbClr val="FFFFFF"/>
                </a:solidFill>
              </a:rPr>
              <a:t>Hasil</a:t>
            </a:r>
            <a:r>
              <a:rPr spc="-42" dirty="0">
                <a:solidFill>
                  <a:srgbClr val="FFFFFF"/>
                </a:solidFill>
              </a:rPr>
              <a:t> </a:t>
            </a:r>
            <a:r>
              <a:rPr spc="-210" dirty="0">
                <a:solidFill>
                  <a:srgbClr val="FFFFFF"/>
                </a:solidFill>
              </a:rPr>
              <a:t>Riset</a:t>
            </a:r>
            <a:r>
              <a:rPr spc="-36" dirty="0">
                <a:solidFill>
                  <a:srgbClr val="FFFFFF"/>
                </a:solidFill>
              </a:rPr>
              <a:t> </a:t>
            </a:r>
            <a:r>
              <a:rPr spc="-54" dirty="0">
                <a:solidFill>
                  <a:srgbClr val="FFFFFF"/>
                </a:solidFill>
              </a:rPr>
              <a:t>Aplikasi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spc="-6" dirty="0">
                <a:solidFill>
                  <a:srgbClr val="FFFFFF"/>
                </a:solidFill>
              </a:rPr>
              <a:t>Wolbachia</a:t>
            </a:r>
            <a:r>
              <a:rPr spc="-24" dirty="0">
                <a:solidFill>
                  <a:srgbClr val="FFFFFF"/>
                </a:solidFill>
              </a:rPr>
              <a:t> </a:t>
            </a:r>
            <a:r>
              <a:rPr spc="-156" dirty="0">
                <a:solidFill>
                  <a:srgbClr val="FFFFFF"/>
                </a:solidFill>
              </a:rPr>
              <a:t>untuk</a:t>
            </a:r>
            <a:r>
              <a:rPr spc="-36" dirty="0">
                <a:solidFill>
                  <a:srgbClr val="FFFFFF"/>
                </a:solidFill>
              </a:rPr>
              <a:t> </a:t>
            </a:r>
            <a:r>
              <a:rPr spc="-137" dirty="0">
                <a:solidFill>
                  <a:srgbClr val="FFFFFF"/>
                </a:solidFill>
              </a:rPr>
              <a:t>Eliminasi </a:t>
            </a:r>
            <a:r>
              <a:rPr spc="-828" dirty="0">
                <a:solidFill>
                  <a:srgbClr val="FFFFFF"/>
                </a:solidFill>
              </a:rPr>
              <a:t> </a:t>
            </a:r>
            <a:r>
              <a:rPr spc="-18" dirty="0">
                <a:solidFill>
                  <a:srgbClr val="FFFFFF"/>
                </a:solidFill>
              </a:rPr>
              <a:t>Dengu</a:t>
            </a:r>
            <a:r>
              <a:rPr spc="-12" dirty="0">
                <a:solidFill>
                  <a:srgbClr val="FFFFFF"/>
                </a:solidFill>
              </a:rPr>
              <a:t>e</a:t>
            </a:r>
            <a:r>
              <a:rPr spc="-42" dirty="0">
                <a:solidFill>
                  <a:srgbClr val="FFFFFF"/>
                </a:solidFill>
              </a:rPr>
              <a:t> </a:t>
            </a:r>
            <a:r>
              <a:rPr spc="-210" dirty="0">
                <a:solidFill>
                  <a:srgbClr val="FFFFFF"/>
                </a:solidFill>
              </a:rPr>
              <a:t>(</a:t>
            </a:r>
            <a:r>
              <a:rPr spc="-168" dirty="0">
                <a:solidFill>
                  <a:srgbClr val="FFFFFF"/>
                </a:solidFill>
              </a:rPr>
              <a:t>AWED</a:t>
            </a:r>
            <a:r>
              <a:rPr spc="-216" dirty="0">
                <a:solidFill>
                  <a:srgbClr val="FFFFFF"/>
                </a:solidFill>
              </a:rPr>
              <a:t>)</a:t>
            </a:r>
            <a:r>
              <a:rPr spc="-42" dirty="0">
                <a:solidFill>
                  <a:srgbClr val="FFFFFF"/>
                </a:solidFill>
              </a:rPr>
              <a:t> </a:t>
            </a:r>
            <a:r>
              <a:rPr spc="-72" dirty="0">
                <a:solidFill>
                  <a:srgbClr val="FFFFFF"/>
                </a:solidFill>
              </a:rPr>
              <a:t>d</a:t>
            </a:r>
            <a:r>
              <a:rPr spc="-30" dirty="0">
                <a:solidFill>
                  <a:srgbClr val="FFFFFF"/>
                </a:solidFill>
              </a:rPr>
              <a:t>i </a:t>
            </a:r>
            <a:r>
              <a:rPr spc="-48" dirty="0">
                <a:solidFill>
                  <a:srgbClr val="FFFFFF"/>
                </a:solidFill>
              </a:rPr>
              <a:t>kot</a:t>
            </a:r>
            <a:r>
              <a:rPr spc="-42" dirty="0">
                <a:solidFill>
                  <a:srgbClr val="FFFFFF"/>
                </a:solidFill>
              </a:rPr>
              <a:t>a </a:t>
            </a:r>
            <a:r>
              <a:rPr spc="-24" dirty="0">
                <a:solidFill>
                  <a:srgbClr val="FFFFFF"/>
                </a:solidFill>
              </a:rPr>
              <a:t>Yogyakarta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751077" y="3517087"/>
            <a:ext cx="1762506" cy="1651254"/>
            <a:chOff x="951230" y="2930905"/>
            <a:chExt cx="1468755" cy="1376045"/>
          </a:xfrm>
        </p:grpSpPr>
        <p:sp>
          <p:nvSpPr>
            <p:cNvPr id="6" name="object 6"/>
            <p:cNvSpPr/>
            <p:nvPr/>
          </p:nvSpPr>
          <p:spPr>
            <a:xfrm>
              <a:off x="963930" y="2943605"/>
              <a:ext cx="1443355" cy="1350645"/>
            </a:xfrm>
            <a:custGeom>
              <a:avLst/>
              <a:gdLst/>
              <a:ahLst/>
              <a:cxnLst/>
              <a:rect l="l" t="t" r="r" b="b"/>
              <a:pathLst>
                <a:path w="1443355" h="1350645">
                  <a:moveTo>
                    <a:pt x="1443228" y="0"/>
                  </a:moveTo>
                  <a:lnTo>
                    <a:pt x="0" y="0"/>
                  </a:lnTo>
                  <a:lnTo>
                    <a:pt x="0" y="1350264"/>
                  </a:lnTo>
                  <a:lnTo>
                    <a:pt x="1443228" y="1350264"/>
                  </a:lnTo>
                  <a:lnTo>
                    <a:pt x="1443228" y="0"/>
                  </a:lnTo>
                  <a:close/>
                </a:path>
              </a:pathLst>
            </a:custGeom>
            <a:solidFill>
              <a:srgbClr val="CCDFE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7" name="object 7"/>
            <p:cNvSpPr/>
            <p:nvPr/>
          </p:nvSpPr>
          <p:spPr>
            <a:xfrm>
              <a:off x="963930" y="2943605"/>
              <a:ext cx="1443355" cy="1350645"/>
            </a:xfrm>
            <a:custGeom>
              <a:avLst/>
              <a:gdLst/>
              <a:ahLst/>
              <a:cxnLst/>
              <a:rect l="l" t="t" r="r" b="b"/>
              <a:pathLst>
                <a:path w="1443355" h="1350645">
                  <a:moveTo>
                    <a:pt x="0" y="1350264"/>
                  </a:moveTo>
                  <a:lnTo>
                    <a:pt x="1443228" y="1350264"/>
                  </a:lnTo>
                  <a:lnTo>
                    <a:pt x="1443228" y="0"/>
                  </a:lnTo>
                  <a:lnTo>
                    <a:pt x="0" y="0"/>
                  </a:lnTo>
                  <a:lnTo>
                    <a:pt x="0" y="1350264"/>
                  </a:lnTo>
                  <a:close/>
                </a:path>
              </a:pathLst>
            </a:custGeom>
            <a:ln w="25400">
              <a:solidFill>
                <a:srgbClr val="CCDFED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026676" y="3626206"/>
            <a:ext cx="1219962" cy="1385763"/>
          </a:xfrm>
          <a:prstGeom prst="rect">
            <a:avLst/>
          </a:prstGeom>
        </p:spPr>
        <p:txBody>
          <a:bodyPr vert="horz" wrap="square" lIns="0" tIns="51053" rIns="0" bIns="0" rtlCol="0">
            <a:spAutoFit/>
          </a:bodyPr>
          <a:lstStyle/>
          <a:p>
            <a:pPr marL="15240" marR="6096">
              <a:lnSpc>
                <a:spcPct val="86300"/>
              </a:lnSpc>
              <a:spcBef>
                <a:spcPts val="401"/>
              </a:spcBef>
            </a:pPr>
            <a:r>
              <a:rPr sz="1680" dirty="0">
                <a:latin typeface="Arial MT"/>
                <a:cs typeface="Arial MT"/>
              </a:rPr>
              <a:t>Efikasi </a:t>
            </a:r>
            <a:r>
              <a:rPr sz="1680" spc="6" dirty="0">
                <a:latin typeface="Arial MT"/>
                <a:cs typeface="Arial MT"/>
              </a:rPr>
              <a:t> </a:t>
            </a:r>
            <a:r>
              <a:rPr sz="1680" dirty="0">
                <a:latin typeface="Arial MT"/>
                <a:cs typeface="Arial MT"/>
              </a:rPr>
              <a:t>Wolbachia </a:t>
            </a:r>
            <a:r>
              <a:rPr sz="1680" spc="6" dirty="0">
                <a:latin typeface="Arial MT"/>
                <a:cs typeface="Arial MT"/>
              </a:rPr>
              <a:t> </a:t>
            </a:r>
            <a:r>
              <a:rPr sz="1680" dirty="0">
                <a:latin typeface="Arial MT"/>
                <a:cs typeface="Arial MT"/>
              </a:rPr>
              <a:t>untuk </a:t>
            </a:r>
            <a:r>
              <a:rPr sz="1680" spc="6" dirty="0">
                <a:latin typeface="Arial MT"/>
                <a:cs typeface="Arial MT"/>
              </a:rPr>
              <a:t> </a:t>
            </a:r>
            <a:r>
              <a:rPr sz="1680" spc="-6" dirty="0">
                <a:latin typeface="Arial MT"/>
                <a:cs typeface="Arial MT"/>
              </a:rPr>
              <a:t>m</a:t>
            </a:r>
            <a:r>
              <a:rPr sz="1680" dirty="0">
                <a:latin typeface="Arial MT"/>
                <a:cs typeface="Arial MT"/>
              </a:rPr>
              <a:t>en</a:t>
            </a:r>
            <a:r>
              <a:rPr sz="1680" spc="-12" dirty="0">
                <a:latin typeface="Arial MT"/>
                <a:cs typeface="Arial MT"/>
              </a:rPr>
              <a:t>u</a:t>
            </a:r>
            <a:r>
              <a:rPr sz="1680" dirty="0">
                <a:latin typeface="Arial MT"/>
                <a:cs typeface="Arial MT"/>
              </a:rPr>
              <a:t>ru</a:t>
            </a:r>
            <a:r>
              <a:rPr sz="1680" spc="-6" dirty="0">
                <a:latin typeface="Arial MT"/>
                <a:cs typeface="Arial MT"/>
              </a:rPr>
              <a:t>n</a:t>
            </a:r>
            <a:r>
              <a:rPr sz="1680" dirty="0">
                <a:latin typeface="Arial MT"/>
                <a:cs typeface="Arial MT"/>
              </a:rPr>
              <a:t>kan  kejadian </a:t>
            </a:r>
            <a:r>
              <a:rPr sz="1680" spc="6" dirty="0">
                <a:latin typeface="Arial MT"/>
                <a:cs typeface="Arial MT"/>
              </a:rPr>
              <a:t> </a:t>
            </a:r>
            <a:r>
              <a:rPr sz="1680" dirty="0">
                <a:latin typeface="Arial MT"/>
                <a:cs typeface="Arial MT"/>
              </a:rPr>
              <a:t>Dengue</a:t>
            </a:r>
            <a:endParaRPr sz="1680">
              <a:latin typeface="Arial MT"/>
              <a:cs typeface="Arial MT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25703" y="3054400"/>
            <a:ext cx="1186433" cy="1184910"/>
            <a:chOff x="180086" y="2545333"/>
            <a:chExt cx="988694" cy="987425"/>
          </a:xfrm>
        </p:grpSpPr>
        <p:sp>
          <p:nvSpPr>
            <p:cNvPr id="10" name="object 10"/>
            <p:cNvSpPr/>
            <p:nvPr/>
          </p:nvSpPr>
          <p:spPr>
            <a:xfrm>
              <a:off x="192786" y="2558033"/>
              <a:ext cx="963294" cy="962025"/>
            </a:xfrm>
            <a:custGeom>
              <a:avLst/>
              <a:gdLst/>
              <a:ahLst/>
              <a:cxnLst/>
              <a:rect l="l" t="t" r="r" b="b"/>
              <a:pathLst>
                <a:path w="963294" h="962025">
                  <a:moveTo>
                    <a:pt x="481584" y="0"/>
                  </a:moveTo>
                  <a:lnTo>
                    <a:pt x="432344" y="2482"/>
                  </a:lnTo>
                  <a:lnTo>
                    <a:pt x="384526" y="9768"/>
                  </a:lnTo>
                  <a:lnTo>
                    <a:pt x="338373" y="21616"/>
                  </a:lnTo>
                  <a:lnTo>
                    <a:pt x="294127" y="37784"/>
                  </a:lnTo>
                  <a:lnTo>
                    <a:pt x="252030" y="58031"/>
                  </a:lnTo>
                  <a:lnTo>
                    <a:pt x="212323" y="82115"/>
                  </a:lnTo>
                  <a:lnTo>
                    <a:pt x="175249" y="109794"/>
                  </a:lnTo>
                  <a:lnTo>
                    <a:pt x="141050" y="140827"/>
                  </a:lnTo>
                  <a:lnTo>
                    <a:pt x="109968" y="174971"/>
                  </a:lnTo>
                  <a:lnTo>
                    <a:pt x="82245" y="211987"/>
                  </a:lnTo>
                  <a:lnTo>
                    <a:pt x="58123" y="251630"/>
                  </a:lnTo>
                  <a:lnTo>
                    <a:pt x="37844" y="293661"/>
                  </a:lnTo>
                  <a:lnTo>
                    <a:pt x="21650" y="337837"/>
                  </a:lnTo>
                  <a:lnTo>
                    <a:pt x="9783" y="383917"/>
                  </a:lnTo>
                  <a:lnTo>
                    <a:pt x="2486" y="431659"/>
                  </a:lnTo>
                  <a:lnTo>
                    <a:pt x="0" y="480822"/>
                  </a:lnTo>
                  <a:lnTo>
                    <a:pt x="2486" y="529984"/>
                  </a:lnTo>
                  <a:lnTo>
                    <a:pt x="9783" y="577726"/>
                  </a:lnTo>
                  <a:lnTo>
                    <a:pt x="21650" y="623806"/>
                  </a:lnTo>
                  <a:lnTo>
                    <a:pt x="37844" y="667982"/>
                  </a:lnTo>
                  <a:lnTo>
                    <a:pt x="58123" y="710013"/>
                  </a:lnTo>
                  <a:lnTo>
                    <a:pt x="82245" y="749656"/>
                  </a:lnTo>
                  <a:lnTo>
                    <a:pt x="109968" y="786672"/>
                  </a:lnTo>
                  <a:lnTo>
                    <a:pt x="141050" y="820816"/>
                  </a:lnTo>
                  <a:lnTo>
                    <a:pt x="175249" y="851849"/>
                  </a:lnTo>
                  <a:lnTo>
                    <a:pt x="212323" y="879528"/>
                  </a:lnTo>
                  <a:lnTo>
                    <a:pt x="252030" y="903612"/>
                  </a:lnTo>
                  <a:lnTo>
                    <a:pt x="294127" y="923859"/>
                  </a:lnTo>
                  <a:lnTo>
                    <a:pt x="338373" y="940027"/>
                  </a:lnTo>
                  <a:lnTo>
                    <a:pt x="384526" y="951875"/>
                  </a:lnTo>
                  <a:lnTo>
                    <a:pt x="432344" y="959161"/>
                  </a:lnTo>
                  <a:lnTo>
                    <a:pt x="481584" y="961644"/>
                  </a:lnTo>
                  <a:lnTo>
                    <a:pt x="530823" y="959161"/>
                  </a:lnTo>
                  <a:lnTo>
                    <a:pt x="578641" y="951875"/>
                  </a:lnTo>
                  <a:lnTo>
                    <a:pt x="624794" y="940027"/>
                  </a:lnTo>
                  <a:lnTo>
                    <a:pt x="669040" y="923859"/>
                  </a:lnTo>
                  <a:lnTo>
                    <a:pt x="711137" y="903612"/>
                  </a:lnTo>
                  <a:lnTo>
                    <a:pt x="750844" y="879528"/>
                  </a:lnTo>
                  <a:lnTo>
                    <a:pt x="787918" y="851849"/>
                  </a:lnTo>
                  <a:lnTo>
                    <a:pt x="822117" y="820816"/>
                  </a:lnTo>
                  <a:lnTo>
                    <a:pt x="853199" y="786672"/>
                  </a:lnTo>
                  <a:lnTo>
                    <a:pt x="880922" y="749656"/>
                  </a:lnTo>
                  <a:lnTo>
                    <a:pt x="905044" y="710013"/>
                  </a:lnTo>
                  <a:lnTo>
                    <a:pt x="925323" y="667982"/>
                  </a:lnTo>
                  <a:lnTo>
                    <a:pt x="941517" y="623806"/>
                  </a:lnTo>
                  <a:lnTo>
                    <a:pt x="953384" y="577726"/>
                  </a:lnTo>
                  <a:lnTo>
                    <a:pt x="960681" y="529984"/>
                  </a:lnTo>
                  <a:lnTo>
                    <a:pt x="963168" y="480822"/>
                  </a:lnTo>
                  <a:lnTo>
                    <a:pt x="960681" y="431659"/>
                  </a:lnTo>
                  <a:lnTo>
                    <a:pt x="953384" y="383917"/>
                  </a:lnTo>
                  <a:lnTo>
                    <a:pt x="941517" y="337837"/>
                  </a:lnTo>
                  <a:lnTo>
                    <a:pt x="925323" y="293661"/>
                  </a:lnTo>
                  <a:lnTo>
                    <a:pt x="905044" y="251630"/>
                  </a:lnTo>
                  <a:lnTo>
                    <a:pt x="880922" y="211987"/>
                  </a:lnTo>
                  <a:lnTo>
                    <a:pt x="853199" y="174971"/>
                  </a:lnTo>
                  <a:lnTo>
                    <a:pt x="822117" y="140827"/>
                  </a:lnTo>
                  <a:lnTo>
                    <a:pt x="787918" y="109794"/>
                  </a:lnTo>
                  <a:lnTo>
                    <a:pt x="750844" y="82115"/>
                  </a:lnTo>
                  <a:lnTo>
                    <a:pt x="711137" y="58031"/>
                  </a:lnTo>
                  <a:lnTo>
                    <a:pt x="669040" y="37784"/>
                  </a:lnTo>
                  <a:lnTo>
                    <a:pt x="624794" y="21616"/>
                  </a:lnTo>
                  <a:lnTo>
                    <a:pt x="578641" y="9768"/>
                  </a:lnTo>
                  <a:lnTo>
                    <a:pt x="530823" y="2482"/>
                  </a:lnTo>
                  <a:lnTo>
                    <a:pt x="481584" y="0"/>
                  </a:lnTo>
                  <a:close/>
                </a:path>
              </a:pathLst>
            </a:custGeom>
            <a:solidFill>
              <a:srgbClr val="09A2D1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1" name="object 11"/>
            <p:cNvSpPr/>
            <p:nvPr/>
          </p:nvSpPr>
          <p:spPr>
            <a:xfrm>
              <a:off x="192786" y="2558033"/>
              <a:ext cx="963294" cy="962025"/>
            </a:xfrm>
            <a:custGeom>
              <a:avLst/>
              <a:gdLst/>
              <a:ahLst/>
              <a:cxnLst/>
              <a:rect l="l" t="t" r="r" b="b"/>
              <a:pathLst>
                <a:path w="963294" h="962025">
                  <a:moveTo>
                    <a:pt x="0" y="480822"/>
                  </a:moveTo>
                  <a:lnTo>
                    <a:pt x="2486" y="431659"/>
                  </a:lnTo>
                  <a:lnTo>
                    <a:pt x="9783" y="383917"/>
                  </a:lnTo>
                  <a:lnTo>
                    <a:pt x="21650" y="337837"/>
                  </a:lnTo>
                  <a:lnTo>
                    <a:pt x="37844" y="293661"/>
                  </a:lnTo>
                  <a:lnTo>
                    <a:pt x="58123" y="251630"/>
                  </a:lnTo>
                  <a:lnTo>
                    <a:pt x="82245" y="211987"/>
                  </a:lnTo>
                  <a:lnTo>
                    <a:pt x="109968" y="174971"/>
                  </a:lnTo>
                  <a:lnTo>
                    <a:pt x="141050" y="140827"/>
                  </a:lnTo>
                  <a:lnTo>
                    <a:pt x="175249" y="109794"/>
                  </a:lnTo>
                  <a:lnTo>
                    <a:pt x="212323" y="82115"/>
                  </a:lnTo>
                  <a:lnTo>
                    <a:pt x="252030" y="58031"/>
                  </a:lnTo>
                  <a:lnTo>
                    <a:pt x="294127" y="37784"/>
                  </a:lnTo>
                  <a:lnTo>
                    <a:pt x="338373" y="21616"/>
                  </a:lnTo>
                  <a:lnTo>
                    <a:pt x="384526" y="9768"/>
                  </a:lnTo>
                  <a:lnTo>
                    <a:pt x="432344" y="2482"/>
                  </a:lnTo>
                  <a:lnTo>
                    <a:pt x="481584" y="0"/>
                  </a:lnTo>
                  <a:lnTo>
                    <a:pt x="530823" y="2482"/>
                  </a:lnTo>
                  <a:lnTo>
                    <a:pt x="578641" y="9768"/>
                  </a:lnTo>
                  <a:lnTo>
                    <a:pt x="624794" y="21616"/>
                  </a:lnTo>
                  <a:lnTo>
                    <a:pt x="669040" y="37784"/>
                  </a:lnTo>
                  <a:lnTo>
                    <a:pt x="711137" y="58031"/>
                  </a:lnTo>
                  <a:lnTo>
                    <a:pt x="750844" y="82115"/>
                  </a:lnTo>
                  <a:lnTo>
                    <a:pt x="787918" y="109794"/>
                  </a:lnTo>
                  <a:lnTo>
                    <a:pt x="822117" y="140827"/>
                  </a:lnTo>
                  <a:lnTo>
                    <a:pt x="853199" y="174971"/>
                  </a:lnTo>
                  <a:lnTo>
                    <a:pt x="880922" y="211987"/>
                  </a:lnTo>
                  <a:lnTo>
                    <a:pt x="905044" y="251630"/>
                  </a:lnTo>
                  <a:lnTo>
                    <a:pt x="925323" y="293661"/>
                  </a:lnTo>
                  <a:lnTo>
                    <a:pt x="941517" y="337837"/>
                  </a:lnTo>
                  <a:lnTo>
                    <a:pt x="953384" y="383917"/>
                  </a:lnTo>
                  <a:lnTo>
                    <a:pt x="960681" y="431659"/>
                  </a:lnTo>
                  <a:lnTo>
                    <a:pt x="963168" y="480822"/>
                  </a:lnTo>
                  <a:lnTo>
                    <a:pt x="960681" y="529984"/>
                  </a:lnTo>
                  <a:lnTo>
                    <a:pt x="953384" y="577726"/>
                  </a:lnTo>
                  <a:lnTo>
                    <a:pt x="941517" y="623806"/>
                  </a:lnTo>
                  <a:lnTo>
                    <a:pt x="925323" y="667982"/>
                  </a:lnTo>
                  <a:lnTo>
                    <a:pt x="905044" y="710013"/>
                  </a:lnTo>
                  <a:lnTo>
                    <a:pt x="880922" y="749656"/>
                  </a:lnTo>
                  <a:lnTo>
                    <a:pt x="853199" y="786672"/>
                  </a:lnTo>
                  <a:lnTo>
                    <a:pt x="822117" y="820816"/>
                  </a:lnTo>
                  <a:lnTo>
                    <a:pt x="787918" y="851849"/>
                  </a:lnTo>
                  <a:lnTo>
                    <a:pt x="750844" y="879528"/>
                  </a:lnTo>
                  <a:lnTo>
                    <a:pt x="711137" y="903612"/>
                  </a:lnTo>
                  <a:lnTo>
                    <a:pt x="669040" y="923859"/>
                  </a:lnTo>
                  <a:lnTo>
                    <a:pt x="624794" y="940027"/>
                  </a:lnTo>
                  <a:lnTo>
                    <a:pt x="578641" y="951875"/>
                  </a:lnTo>
                  <a:lnTo>
                    <a:pt x="530823" y="959161"/>
                  </a:lnTo>
                  <a:lnTo>
                    <a:pt x="481584" y="961644"/>
                  </a:lnTo>
                  <a:lnTo>
                    <a:pt x="432344" y="959161"/>
                  </a:lnTo>
                  <a:lnTo>
                    <a:pt x="384526" y="951875"/>
                  </a:lnTo>
                  <a:lnTo>
                    <a:pt x="338373" y="940027"/>
                  </a:lnTo>
                  <a:lnTo>
                    <a:pt x="294127" y="923859"/>
                  </a:lnTo>
                  <a:lnTo>
                    <a:pt x="252030" y="903612"/>
                  </a:lnTo>
                  <a:lnTo>
                    <a:pt x="212323" y="879528"/>
                  </a:lnTo>
                  <a:lnTo>
                    <a:pt x="175249" y="851849"/>
                  </a:lnTo>
                  <a:lnTo>
                    <a:pt x="141050" y="820816"/>
                  </a:lnTo>
                  <a:lnTo>
                    <a:pt x="109968" y="786672"/>
                  </a:lnTo>
                  <a:lnTo>
                    <a:pt x="82245" y="749656"/>
                  </a:lnTo>
                  <a:lnTo>
                    <a:pt x="58123" y="710013"/>
                  </a:lnTo>
                  <a:lnTo>
                    <a:pt x="37844" y="667982"/>
                  </a:lnTo>
                  <a:lnTo>
                    <a:pt x="21650" y="623806"/>
                  </a:lnTo>
                  <a:lnTo>
                    <a:pt x="9783" y="577726"/>
                  </a:lnTo>
                  <a:lnTo>
                    <a:pt x="2486" y="529984"/>
                  </a:lnTo>
                  <a:lnTo>
                    <a:pt x="0" y="48082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036930" y="3378708"/>
            <a:ext cx="762000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880" spc="-12" dirty="0">
                <a:solidFill>
                  <a:srgbClr val="FFFFFF"/>
                </a:solidFill>
                <a:latin typeface="Arial MT"/>
                <a:cs typeface="Arial MT"/>
              </a:rPr>
              <a:t>77%</a:t>
            </a:r>
            <a:endParaRPr sz="2880">
              <a:latin typeface="Arial MT"/>
              <a:cs typeface="Arial M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4636922" y="3517086"/>
            <a:ext cx="1764792" cy="1693164"/>
            <a:chOff x="3356102" y="2930905"/>
            <a:chExt cx="1470660" cy="1410970"/>
          </a:xfrm>
        </p:grpSpPr>
        <p:sp>
          <p:nvSpPr>
            <p:cNvPr id="14" name="object 14"/>
            <p:cNvSpPr/>
            <p:nvPr/>
          </p:nvSpPr>
          <p:spPr>
            <a:xfrm>
              <a:off x="3368802" y="2943605"/>
              <a:ext cx="1445260" cy="1385570"/>
            </a:xfrm>
            <a:custGeom>
              <a:avLst/>
              <a:gdLst/>
              <a:ahLst/>
              <a:cxnLst/>
              <a:rect l="l" t="t" r="r" b="b"/>
              <a:pathLst>
                <a:path w="1445260" h="1385570">
                  <a:moveTo>
                    <a:pt x="1444752" y="0"/>
                  </a:moveTo>
                  <a:lnTo>
                    <a:pt x="0" y="0"/>
                  </a:lnTo>
                  <a:lnTo>
                    <a:pt x="0" y="1385316"/>
                  </a:lnTo>
                  <a:lnTo>
                    <a:pt x="1444752" y="1385316"/>
                  </a:lnTo>
                  <a:lnTo>
                    <a:pt x="1444752" y="0"/>
                  </a:lnTo>
                  <a:close/>
                </a:path>
              </a:pathLst>
            </a:custGeom>
            <a:solidFill>
              <a:srgbClr val="CCDFE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5" name="object 15"/>
            <p:cNvSpPr/>
            <p:nvPr/>
          </p:nvSpPr>
          <p:spPr>
            <a:xfrm>
              <a:off x="3368802" y="2943605"/>
              <a:ext cx="1445260" cy="1385570"/>
            </a:xfrm>
            <a:custGeom>
              <a:avLst/>
              <a:gdLst/>
              <a:ahLst/>
              <a:cxnLst/>
              <a:rect l="l" t="t" r="r" b="b"/>
              <a:pathLst>
                <a:path w="1445260" h="1385570">
                  <a:moveTo>
                    <a:pt x="0" y="1385316"/>
                  </a:moveTo>
                  <a:lnTo>
                    <a:pt x="1444752" y="1385316"/>
                  </a:lnTo>
                  <a:lnTo>
                    <a:pt x="1444752" y="0"/>
                  </a:lnTo>
                  <a:lnTo>
                    <a:pt x="0" y="0"/>
                  </a:lnTo>
                  <a:lnTo>
                    <a:pt x="0" y="1385316"/>
                  </a:lnTo>
                  <a:close/>
                </a:path>
              </a:pathLst>
            </a:custGeom>
            <a:ln w="25400">
              <a:solidFill>
                <a:srgbClr val="CCDFED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914746" y="3536594"/>
            <a:ext cx="1219200" cy="1608132"/>
          </a:xfrm>
          <a:prstGeom prst="rect">
            <a:avLst/>
          </a:prstGeom>
        </p:spPr>
        <p:txBody>
          <a:bodyPr vert="horz" wrap="square" lIns="0" tIns="51053" rIns="0" bIns="0" rtlCol="0">
            <a:spAutoFit/>
          </a:bodyPr>
          <a:lstStyle/>
          <a:p>
            <a:pPr marL="15240" marR="6096">
              <a:lnSpc>
                <a:spcPct val="86300"/>
              </a:lnSpc>
              <a:spcBef>
                <a:spcPts val="401"/>
              </a:spcBef>
            </a:pPr>
            <a:r>
              <a:rPr sz="1680" dirty="0">
                <a:latin typeface="Arial MT"/>
                <a:cs typeface="Arial MT"/>
              </a:rPr>
              <a:t>Efikasi </a:t>
            </a:r>
            <a:r>
              <a:rPr sz="1680" spc="6" dirty="0">
                <a:latin typeface="Arial MT"/>
                <a:cs typeface="Arial MT"/>
              </a:rPr>
              <a:t> </a:t>
            </a:r>
            <a:r>
              <a:rPr sz="1680" dirty="0">
                <a:latin typeface="Arial MT"/>
                <a:cs typeface="Arial MT"/>
              </a:rPr>
              <a:t>Wolbachia </a:t>
            </a:r>
            <a:r>
              <a:rPr sz="1680" spc="6" dirty="0">
                <a:latin typeface="Arial MT"/>
                <a:cs typeface="Arial MT"/>
              </a:rPr>
              <a:t> </a:t>
            </a:r>
            <a:r>
              <a:rPr sz="1680" dirty="0">
                <a:latin typeface="Arial MT"/>
                <a:cs typeface="Arial MT"/>
              </a:rPr>
              <a:t>untuk </a:t>
            </a:r>
            <a:r>
              <a:rPr sz="1680" spc="6" dirty="0">
                <a:latin typeface="Arial MT"/>
                <a:cs typeface="Arial MT"/>
              </a:rPr>
              <a:t> </a:t>
            </a:r>
            <a:r>
              <a:rPr sz="1680" spc="-12" dirty="0">
                <a:latin typeface="Arial MT"/>
                <a:cs typeface="Arial MT"/>
              </a:rPr>
              <a:t>m</a:t>
            </a:r>
            <a:r>
              <a:rPr sz="1680" dirty="0">
                <a:latin typeface="Arial MT"/>
                <a:cs typeface="Arial MT"/>
              </a:rPr>
              <a:t>enurunkan  hospitalisasi </a:t>
            </a:r>
            <a:r>
              <a:rPr sz="1680" spc="-450" dirty="0">
                <a:latin typeface="Arial MT"/>
                <a:cs typeface="Arial MT"/>
              </a:rPr>
              <a:t> </a:t>
            </a:r>
            <a:r>
              <a:rPr sz="1680" dirty="0">
                <a:latin typeface="Arial MT"/>
                <a:cs typeface="Arial MT"/>
              </a:rPr>
              <a:t>karena </a:t>
            </a:r>
            <a:r>
              <a:rPr sz="1680" spc="6" dirty="0">
                <a:latin typeface="Arial MT"/>
                <a:cs typeface="Arial MT"/>
              </a:rPr>
              <a:t> </a:t>
            </a:r>
            <a:r>
              <a:rPr sz="1680" dirty="0">
                <a:latin typeface="Arial MT"/>
                <a:cs typeface="Arial MT"/>
              </a:rPr>
              <a:t>Dengue</a:t>
            </a:r>
            <a:endParaRPr sz="168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13378" y="3054400"/>
            <a:ext cx="1186433" cy="1184910"/>
            <a:chOff x="2586482" y="2545333"/>
            <a:chExt cx="988694" cy="987425"/>
          </a:xfrm>
        </p:grpSpPr>
        <p:sp>
          <p:nvSpPr>
            <p:cNvPr id="18" name="object 18"/>
            <p:cNvSpPr/>
            <p:nvPr/>
          </p:nvSpPr>
          <p:spPr>
            <a:xfrm>
              <a:off x="2599182" y="2558033"/>
              <a:ext cx="963294" cy="962025"/>
            </a:xfrm>
            <a:custGeom>
              <a:avLst/>
              <a:gdLst/>
              <a:ahLst/>
              <a:cxnLst/>
              <a:rect l="l" t="t" r="r" b="b"/>
              <a:pathLst>
                <a:path w="963295" h="962025">
                  <a:moveTo>
                    <a:pt x="481584" y="0"/>
                  </a:moveTo>
                  <a:lnTo>
                    <a:pt x="432350" y="2482"/>
                  </a:lnTo>
                  <a:lnTo>
                    <a:pt x="384537" y="9768"/>
                  </a:lnTo>
                  <a:lnTo>
                    <a:pt x="338388" y="21616"/>
                  </a:lnTo>
                  <a:lnTo>
                    <a:pt x="294143" y="37784"/>
                  </a:lnTo>
                  <a:lnTo>
                    <a:pt x="252047" y="58031"/>
                  </a:lnTo>
                  <a:lnTo>
                    <a:pt x="212340" y="82115"/>
                  </a:lnTo>
                  <a:lnTo>
                    <a:pt x="175265" y="109794"/>
                  </a:lnTo>
                  <a:lnTo>
                    <a:pt x="141065" y="140827"/>
                  </a:lnTo>
                  <a:lnTo>
                    <a:pt x="109981" y="174971"/>
                  </a:lnTo>
                  <a:lnTo>
                    <a:pt x="82255" y="211987"/>
                  </a:lnTo>
                  <a:lnTo>
                    <a:pt x="58131" y="251630"/>
                  </a:lnTo>
                  <a:lnTo>
                    <a:pt x="37849" y="293661"/>
                  </a:lnTo>
                  <a:lnTo>
                    <a:pt x="21653" y="337837"/>
                  </a:lnTo>
                  <a:lnTo>
                    <a:pt x="9785" y="383917"/>
                  </a:lnTo>
                  <a:lnTo>
                    <a:pt x="2486" y="431659"/>
                  </a:lnTo>
                  <a:lnTo>
                    <a:pt x="0" y="480822"/>
                  </a:lnTo>
                  <a:lnTo>
                    <a:pt x="2486" y="529984"/>
                  </a:lnTo>
                  <a:lnTo>
                    <a:pt x="9785" y="577726"/>
                  </a:lnTo>
                  <a:lnTo>
                    <a:pt x="21653" y="623806"/>
                  </a:lnTo>
                  <a:lnTo>
                    <a:pt x="37849" y="667982"/>
                  </a:lnTo>
                  <a:lnTo>
                    <a:pt x="58131" y="710013"/>
                  </a:lnTo>
                  <a:lnTo>
                    <a:pt x="82255" y="749656"/>
                  </a:lnTo>
                  <a:lnTo>
                    <a:pt x="109981" y="786672"/>
                  </a:lnTo>
                  <a:lnTo>
                    <a:pt x="141065" y="820816"/>
                  </a:lnTo>
                  <a:lnTo>
                    <a:pt x="175265" y="851849"/>
                  </a:lnTo>
                  <a:lnTo>
                    <a:pt x="212340" y="879528"/>
                  </a:lnTo>
                  <a:lnTo>
                    <a:pt x="252047" y="903612"/>
                  </a:lnTo>
                  <a:lnTo>
                    <a:pt x="294143" y="923859"/>
                  </a:lnTo>
                  <a:lnTo>
                    <a:pt x="338388" y="940027"/>
                  </a:lnTo>
                  <a:lnTo>
                    <a:pt x="384537" y="951875"/>
                  </a:lnTo>
                  <a:lnTo>
                    <a:pt x="432350" y="959161"/>
                  </a:lnTo>
                  <a:lnTo>
                    <a:pt x="481584" y="961644"/>
                  </a:lnTo>
                  <a:lnTo>
                    <a:pt x="530817" y="959161"/>
                  </a:lnTo>
                  <a:lnTo>
                    <a:pt x="578630" y="951875"/>
                  </a:lnTo>
                  <a:lnTo>
                    <a:pt x="624779" y="940027"/>
                  </a:lnTo>
                  <a:lnTo>
                    <a:pt x="669024" y="923859"/>
                  </a:lnTo>
                  <a:lnTo>
                    <a:pt x="711120" y="903612"/>
                  </a:lnTo>
                  <a:lnTo>
                    <a:pt x="750827" y="879528"/>
                  </a:lnTo>
                  <a:lnTo>
                    <a:pt x="787902" y="851849"/>
                  </a:lnTo>
                  <a:lnTo>
                    <a:pt x="822102" y="820816"/>
                  </a:lnTo>
                  <a:lnTo>
                    <a:pt x="853186" y="786672"/>
                  </a:lnTo>
                  <a:lnTo>
                    <a:pt x="880912" y="749656"/>
                  </a:lnTo>
                  <a:lnTo>
                    <a:pt x="905036" y="710013"/>
                  </a:lnTo>
                  <a:lnTo>
                    <a:pt x="925318" y="667982"/>
                  </a:lnTo>
                  <a:lnTo>
                    <a:pt x="941514" y="623806"/>
                  </a:lnTo>
                  <a:lnTo>
                    <a:pt x="953382" y="577726"/>
                  </a:lnTo>
                  <a:lnTo>
                    <a:pt x="960681" y="529984"/>
                  </a:lnTo>
                  <a:lnTo>
                    <a:pt x="963168" y="480822"/>
                  </a:lnTo>
                  <a:lnTo>
                    <a:pt x="960681" y="431659"/>
                  </a:lnTo>
                  <a:lnTo>
                    <a:pt x="953382" y="383917"/>
                  </a:lnTo>
                  <a:lnTo>
                    <a:pt x="941514" y="337837"/>
                  </a:lnTo>
                  <a:lnTo>
                    <a:pt x="925318" y="293661"/>
                  </a:lnTo>
                  <a:lnTo>
                    <a:pt x="905036" y="251630"/>
                  </a:lnTo>
                  <a:lnTo>
                    <a:pt x="880912" y="211987"/>
                  </a:lnTo>
                  <a:lnTo>
                    <a:pt x="853186" y="174971"/>
                  </a:lnTo>
                  <a:lnTo>
                    <a:pt x="822102" y="140827"/>
                  </a:lnTo>
                  <a:lnTo>
                    <a:pt x="787902" y="109794"/>
                  </a:lnTo>
                  <a:lnTo>
                    <a:pt x="750827" y="82115"/>
                  </a:lnTo>
                  <a:lnTo>
                    <a:pt x="711120" y="58031"/>
                  </a:lnTo>
                  <a:lnTo>
                    <a:pt x="669024" y="37784"/>
                  </a:lnTo>
                  <a:lnTo>
                    <a:pt x="624779" y="21616"/>
                  </a:lnTo>
                  <a:lnTo>
                    <a:pt x="578630" y="9768"/>
                  </a:lnTo>
                  <a:lnTo>
                    <a:pt x="530817" y="2482"/>
                  </a:lnTo>
                  <a:lnTo>
                    <a:pt x="481584" y="0"/>
                  </a:lnTo>
                  <a:close/>
                </a:path>
              </a:pathLst>
            </a:custGeom>
            <a:solidFill>
              <a:srgbClr val="09A2D1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19" name="object 19"/>
            <p:cNvSpPr/>
            <p:nvPr/>
          </p:nvSpPr>
          <p:spPr>
            <a:xfrm>
              <a:off x="2599182" y="2558033"/>
              <a:ext cx="963294" cy="962025"/>
            </a:xfrm>
            <a:custGeom>
              <a:avLst/>
              <a:gdLst/>
              <a:ahLst/>
              <a:cxnLst/>
              <a:rect l="l" t="t" r="r" b="b"/>
              <a:pathLst>
                <a:path w="963295" h="962025">
                  <a:moveTo>
                    <a:pt x="0" y="480822"/>
                  </a:moveTo>
                  <a:lnTo>
                    <a:pt x="2486" y="431659"/>
                  </a:lnTo>
                  <a:lnTo>
                    <a:pt x="9785" y="383917"/>
                  </a:lnTo>
                  <a:lnTo>
                    <a:pt x="21653" y="337837"/>
                  </a:lnTo>
                  <a:lnTo>
                    <a:pt x="37849" y="293661"/>
                  </a:lnTo>
                  <a:lnTo>
                    <a:pt x="58131" y="251630"/>
                  </a:lnTo>
                  <a:lnTo>
                    <a:pt x="82255" y="211987"/>
                  </a:lnTo>
                  <a:lnTo>
                    <a:pt x="109981" y="174971"/>
                  </a:lnTo>
                  <a:lnTo>
                    <a:pt x="141065" y="140827"/>
                  </a:lnTo>
                  <a:lnTo>
                    <a:pt x="175265" y="109794"/>
                  </a:lnTo>
                  <a:lnTo>
                    <a:pt x="212340" y="82115"/>
                  </a:lnTo>
                  <a:lnTo>
                    <a:pt x="252047" y="58031"/>
                  </a:lnTo>
                  <a:lnTo>
                    <a:pt x="294143" y="37784"/>
                  </a:lnTo>
                  <a:lnTo>
                    <a:pt x="338388" y="21616"/>
                  </a:lnTo>
                  <a:lnTo>
                    <a:pt x="384537" y="9768"/>
                  </a:lnTo>
                  <a:lnTo>
                    <a:pt x="432350" y="2482"/>
                  </a:lnTo>
                  <a:lnTo>
                    <a:pt x="481584" y="0"/>
                  </a:lnTo>
                  <a:lnTo>
                    <a:pt x="530817" y="2482"/>
                  </a:lnTo>
                  <a:lnTo>
                    <a:pt x="578630" y="9768"/>
                  </a:lnTo>
                  <a:lnTo>
                    <a:pt x="624779" y="21616"/>
                  </a:lnTo>
                  <a:lnTo>
                    <a:pt x="669024" y="37784"/>
                  </a:lnTo>
                  <a:lnTo>
                    <a:pt x="711120" y="58031"/>
                  </a:lnTo>
                  <a:lnTo>
                    <a:pt x="750827" y="82115"/>
                  </a:lnTo>
                  <a:lnTo>
                    <a:pt x="787902" y="109794"/>
                  </a:lnTo>
                  <a:lnTo>
                    <a:pt x="822102" y="140827"/>
                  </a:lnTo>
                  <a:lnTo>
                    <a:pt x="853186" y="174971"/>
                  </a:lnTo>
                  <a:lnTo>
                    <a:pt x="880912" y="211987"/>
                  </a:lnTo>
                  <a:lnTo>
                    <a:pt x="905036" y="251630"/>
                  </a:lnTo>
                  <a:lnTo>
                    <a:pt x="925318" y="293661"/>
                  </a:lnTo>
                  <a:lnTo>
                    <a:pt x="941514" y="337837"/>
                  </a:lnTo>
                  <a:lnTo>
                    <a:pt x="953382" y="383917"/>
                  </a:lnTo>
                  <a:lnTo>
                    <a:pt x="960681" y="431659"/>
                  </a:lnTo>
                  <a:lnTo>
                    <a:pt x="963168" y="480822"/>
                  </a:lnTo>
                  <a:lnTo>
                    <a:pt x="960681" y="529984"/>
                  </a:lnTo>
                  <a:lnTo>
                    <a:pt x="953382" y="577726"/>
                  </a:lnTo>
                  <a:lnTo>
                    <a:pt x="941514" y="623806"/>
                  </a:lnTo>
                  <a:lnTo>
                    <a:pt x="925318" y="667982"/>
                  </a:lnTo>
                  <a:lnTo>
                    <a:pt x="905036" y="710013"/>
                  </a:lnTo>
                  <a:lnTo>
                    <a:pt x="880912" y="749656"/>
                  </a:lnTo>
                  <a:lnTo>
                    <a:pt x="853186" y="786672"/>
                  </a:lnTo>
                  <a:lnTo>
                    <a:pt x="822102" y="820816"/>
                  </a:lnTo>
                  <a:lnTo>
                    <a:pt x="787902" y="851849"/>
                  </a:lnTo>
                  <a:lnTo>
                    <a:pt x="750827" y="879528"/>
                  </a:lnTo>
                  <a:lnTo>
                    <a:pt x="711120" y="903612"/>
                  </a:lnTo>
                  <a:lnTo>
                    <a:pt x="669024" y="923859"/>
                  </a:lnTo>
                  <a:lnTo>
                    <a:pt x="624779" y="940027"/>
                  </a:lnTo>
                  <a:lnTo>
                    <a:pt x="578630" y="951875"/>
                  </a:lnTo>
                  <a:lnTo>
                    <a:pt x="530817" y="959161"/>
                  </a:lnTo>
                  <a:lnTo>
                    <a:pt x="481584" y="961644"/>
                  </a:lnTo>
                  <a:lnTo>
                    <a:pt x="432350" y="959161"/>
                  </a:lnTo>
                  <a:lnTo>
                    <a:pt x="384537" y="951875"/>
                  </a:lnTo>
                  <a:lnTo>
                    <a:pt x="338388" y="940027"/>
                  </a:lnTo>
                  <a:lnTo>
                    <a:pt x="294143" y="923859"/>
                  </a:lnTo>
                  <a:lnTo>
                    <a:pt x="252047" y="903612"/>
                  </a:lnTo>
                  <a:lnTo>
                    <a:pt x="212340" y="879528"/>
                  </a:lnTo>
                  <a:lnTo>
                    <a:pt x="175265" y="851849"/>
                  </a:lnTo>
                  <a:lnTo>
                    <a:pt x="141065" y="820816"/>
                  </a:lnTo>
                  <a:lnTo>
                    <a:pt x="109981" y="786672"/>
                  </a:lnTo>
                  <a:lnTo>
                    <a:pt x="82255" y="749656"/>
                  </a:lnTo>
                  <a:lnTo>
                    <a:pt x="58131" y="710013"/>
                  </a:lnTo>
                  <a:lnTo>
                    <a:pt x="37849" y="667982"/>
                  </a:lnTo>
                  <a:lnTo>
                    <a:pt x="21653" y="623806"/>
                  </a:lnTo>
                  <a:lnTo>
                    <a:pt x="9785" y="577726"/>
                  </a:lnTo>
                  <a:lnTo>
                    <a:pt x="2486" y="529984"/>
                  </a:lnTo>
                  <a:lnTo>
                    <a:pt x="0" y="480822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924605" y="3378708"/>
            <a:ext cx="762000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880" spc="-12" dirty="0">
                <a:solidFill>
                  <a:srgbClr val="FFFFFF"/>
                </a:solidFill>
                <a:latin typeface="Arial MT"/>
                <a:cs typeface="Arial MT"/>
              </a:rPr>
              <a:t>86%</a:t>
            </a:r>
            <a:endParaRPr sz="288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7524597" y="3517087"/>
            <a:ext cx="1762506" cy="1184910"/>
            <a:chOff x="5762497" y="2930905"/>
            <a:chExt cx="1468755" cy="987425"/>
          </a:xfrm>
        </p:grpSpPr>
        <p:sp>
          <p:nvSpPr>
            <p:cNvPr id="22" name="object 22"/>
            <p:cNvSpPr/>
            <p:nvPr/>
          </p:nvSpPr>
          <p:spPr>
            <a:xfrm>
              <a:off x="5775197" y="2943605"/>
              <a:ext cx="1443355" cy="962025"/>
            </a:xfrm>
            <a:custGeom>
              <a:avLst/>
              <a:gdLst/>
              <a:ahLst/>
              <a:cxnLst/>
              <a:rect l="l" t="t" r="r" b="b"/>
              <a:pathLst>
                <a:path w="1443354" h="962025">
                  <a:moveTo>
                    <a:pt x="1443227" y="0"/>
                  </a:moveTo>
                  <a:lnTo>
                    <a:pt x="0" y="0"/>
                  </a:lnTo>
                  <a:lnTo>
                    <a:pt x="0" y="961644"/>
                  </a:lnTo>
                  <a:lnTo>
                    <a:pt x="1443227" y="961644"/>
                  </a:lnTo>
                  <a:lnTo>
                    <a:pt x="1443227" y="0"/>
                  </a:lnTo>
                  <a:close/>
                </a:path>
              </a:pathLst>
            </a:custGeom>
            <a:solidFill>
              <a:srgbClr val="CCDFED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3" name="object 23"/>
            <p:cNvSpPr/>
            <p:nvPr/>
          </p:nvSpPr>
          <p:spPr>
            <a:xfrm>
              <a:off x="5775197" y="2943605"/>
              <a:ext cx="1443355" cy="962025"/>
            </a:xfrm>
            <a:custGeom>
              <a:avLst/>
              <a:gdLst/>
              <a:ahLst/>
              <a:cxnLst/>
              <a:rect l="l" t="t" r="r" b="b"/>
              <a:pathLst>
                <a:path w="1443354" h="962025">
                  <a:moveTo>
                    <a:pt x="0" y="961644"/>
                  </a:moveTo>
                  <a:lnTo>
                    <a:pt x="1443227" y="961644"/>
                  </a:lnTo>
                  <a:lnTo>
                    <a:pt x="1443227" y="0"/>
                  </a:lnTo>
                  <a:lnTo>
                    <a:pt x="0" y="0"/>
                  </a:lnTo>
                  <a:lnTo>
                    <a:pt x="0" y="961644"/>
                  </a:lnTo>
                  <a:close/>
                </a:path>
              </a:pathLst>
            </a:custGeom>
            <a:ln w="25400">
              <a:solidFill>
                <a:srgbClr val="CCDFED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7802423" y="3614166"/>
            <a:ext cx="1076706" cy="941027"/>
          </a:xfrm>
          <a:prstGeom prst="rect">
            <a:avLst/>
          </a:prstGeom>
        </p:spPr>
        <p:txBody>
          <a:bodyPr vert="horz" wrap="square" lIns="0" tIns="51054" rIns="0" bIns="0" rtlCol="0">
            <a:spAutoFit/>
          </a:bodyPr>
          <a:lstStyle/>
          <a:p>
            <a:pPr marL="15240" marR="6096">
              <a:lnSpc>
                <a:spcPct val="86200"/>
              </a:lnSpc>
              <a:spcBef>
                <a:spcPts val="402"/>
              </a:spcBef>
            </a:pPr>
            <a:r>
              <a:rPr sz="1680" spc="-6" dirty="0">
                <a:latin typeface="Arial MT"/>
                <a:cs typeface="Arial MT"/>
              </a:rPr>
              <a:t>Penurunan  </a:t>
            </a:r>
            <a:r>
              <a:rPr sz="1680" dirty="0">
                <a:latin typeface="Arial MT"/>
                <a:cs typeface="Arial MT"/>
              </a:rPr>
              <a:t>fogging </a:t>
            </a:r>
            <a:r>
              <a:rPr sz="1680" spc="-6" dirty="0">
                <a:latin typeface="Arial MT"/>
                <a:cs typeface="Arial MT"/>
              </a:rPr>
              <a:t>di </a:t>
            </a:r>
            <a:r>
              <a:rPr sz="1680" dirty="0">
                <a:latin typeface="Arial MT"/>
                <a:cs typeface="Arial MT"/>
              </a:rPr>
              <a:t> </a:t>
            </a:r>
            <a:r>
              <a:rPr sz="1680" spc="-6" dirty="0">
                <a:latin typeface="Arial MT"/>
                <a:cs typeface="Arial MT"/>
              </a:rPr>
              <a:t>wilayah </a:t>
            </a:r>
            <a:r>
              <a:rPr sz="1680" dirty="0">
                <a:latin typeface="Arial MT"/>
                <a:cs typeface="Arial MT"/>
              </a:rPr>
              <a:t> </a:t>
            </a:r>
            <a:r>
              <a:rPr sz="1680" spc="-6" dirty="0">
                <a:latin typeface="Arial MT"/>
                <a:cs typeface="Arial MT"/>
              </a:rPr>
              <a:t>intervensi</a:t>
            </a:r>
            <a:endParaRPr sz="1680">
              <a:latin typeface="Arial MT"/>
              <a:cs typeface="Arial MT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601054" y="3054400"/>
            <a:ext cx="1184910" cy="1184910"/>
            <a:chOff x="4992878" y="2545333"/>
            <a:chExt cx="987425" cy="987425"/>
          </a:xfrm>
        </p:grpSpPr>
        <p:sp>
          <p:nvSpPr>
            <p:cNvPr id="26" name="object 26"/>
            <p:cNvSpPr/>
            <p:nvPr/>
          </p:nvSpPr>
          <p:spPr>
            <a:xfrm>
              <a:off x="5005578" y="2558033"/>
              <a:ext cx="962025" cy="962025"/>
            </a:xfrm>
            <a:custGeom>
              <a:avLst/>
              <a:gdLst/>
              <a:ahLst/>
              <a:cxnLst/>
              <a:rect l="l" t="t" r="r" b="b"/>
              <a:pathLst>
                <a:path w="962025" h="962025">
                  <a:moveTo>
                    <a:pt x="480822" y="0"/>
                  </a:moveTo>
                  <a:lnTo>
                    <a:pt x="431659" y="2482"/>
                  </a:lnTo>
                  <a:lnTo>
                    <a:pt x="383917" y="9768"/>
                  </a:lnTo>
                  <a:lnTo>
                    <a:pt x="337837" y="21616"/>
                  </a:lnTo>
                  <a:lnTo>
                    <a:pt x="293661" y="37784"/>
                  </a:lnTo>
                  <a:lnTo>
                    <a:pt x="251630" y="58031"/>
                  </a:lnTo>
                  <a:lnTo>
                    <a:pt x="211987" y="82115"/>
                  </a:lnTo>
                  <a:lnTo>
                    <a:pt x="174971" y="109794"/>
                  </a:lnTo>
                  <a:lnTo>
                    <a:pt x="140827" y="140827"/>
                  </a:lnTo>
                  <a:lnTo>
                    <a:pt x="109794" y="174971"/>
                  </a:lnTo>
                  <a:lnTo>
                    <a:pt x="82115" y="211987"/>
                  </a:lnTo>
                  <a:lnTo>
                    <a:pt x="58031" y="251630"/>
                  </a:lnTo>
                  <a:lnTo>
                    <a:pt x="37784" y="293661"/>
                  </a:lnTo>
                  <a:lnTo>
                    <a:pt x="21616" y="337837"/>
                  </a:lnTo>
                  <a:lnTo>
                    <a:pt x="9768" y="383917"/>
                  </a:lnTo>
                  <a:lnTo>
                    <a:pt x="2482" y="431659"/>
                  </a:lnTo>
                  <a:lnTo>
                    <a:pt x="0" y="480822"/>
                  </a:lnTo>
                  <a:lnTo>
                    <a:pt x="2482" y="529984"/>
                  </a:lnTo>
                  <a:lnTo>
                    <a:pt x="9768" y="577726"/>
                  </a:lnTo>
                  <a:lnTo>
                    <a:pt x="21616" y="623806"/>
                  </a:lnTo>
                  <a:lnTo>
                    <a:pt x="37784" y="667982"/>
                  </a:lnTo>
                  <a:lnTo>
                    <a:pt x="58031" y="710013"/>
                  </a:lnTo>
                  <a:lnTo>
                    <a:pt x="82115" y="749656"/>
                  </a:lnTo>
                  <a:lnTo>
                    <a:pt x="109794" y="786672"/>
                  </a:lnTo>
                  <a:lnTo>
                    <a:pt x="140827" y="820816"/>
                  </a:lnTo>
                  <a:lnTo>
                    <a:pt x="174971" y="851849"/>
                  </a:lnTo>
                  <a:lnTo>
                    <a:pt x="211987" y="879528"/>
                  </a:lnTo>
                  <a:lnTo>
                    <a:pt x="251630" y="903612"/>
                  </a:lnTo>
                  <a:lnTo>
                    <a:pt x="293661" y="923859"/>
                  </a:lnTo>
                  <a:lnTo>
                    <a:pt x="337837" y="940027"/>
                  </a:lnTo>
                  <a:lnTo>
                    <a:pt x="383917" y="951875"/>
                  </a:lnTo>
                  <a:lnTo>
                    <a:pt x="431659" y="959161"/>
                  </a:lnTo>
                  <a:lnTo>
                    <a:pt x="480822" y="961644"/>
                  </a:lnTo>
                  <a:lnTo>
                    <a:pt x="529984" y="959161"/>
                  </a:lnTo>
                  <a:lnTo>
                    <a:pt x="577726" y="951875"/>
                  </a:lnTo>
                  <a:lnTo>
                    <a:pt x="623806" y="940027"/>
                  </a:lnTo>
                  <a:lnTo>
                    <a:pt x="667982" y="923859"/>
                  </a:lnTo>
                  <a:lnTo>
                    <a:pt x="710013" y="903612"/>
                  </a:lnTo>
                  <a:lnTo>
                    <a:pt x="749656" y="879528"/>
                  </a:lnTo>
                  <a:lnTo>
                    <a:pt x="786672" y="851849"/>
                  </a:lnTo>
                  <a:lnTo>
                    <a:pt x="820816" y="820816"/>
                  </a:lnTo>
                  <a:lnTo>
                    <a:pt x="851849" y="786672"/>
                  </a:lnTo>
                  <a:lnTo>
                    <a:pt x="879528" y="749656"/>
                  </a:lnTo>
                  <a:lnTo>
                    <a:pt x="903612" y="710013"/>
                  </a:lnTo>
                  <a:lnTo>
                    <a:pt x="923859" y="667982"/>
                  </a:lnTo>
                  <a:lnTo>
                    <a:pt x="940027" y="623806"/>
                  </a:lnTo>
                  <a:lnTo>
                    <a:pt x="951875" y="577726"/>
                  </a:lnTo>
                  <a:lnTo>
                    <a:pt x="959161" y="529984"/>
                  </a:lnTo>
                  <a:lnTo>
                    <a:pt x="961644" y="480822"/>
                  </a:lnTo>
                  <a:lnTo>
                    <a:pt x="959161" y="431659"/>
                  </a:lnTo>
                  <a:lnTo>
                    <a:pt x="951875" y="383917"/>
                  </a:lnTo>
                  <a:lnTo>
                    <a:pt x="940027" y="337837"/>
                  </a:lnTo>
                  <a:lnTo>
                    <a:pt x="923859" y="293661"/>
                  </a:lnTo>
                  <a:lnTo>
                    <a:pt x="903612" y="251630"/>
                  </a:lnTo>
                  <a:lnTo>
                    <a:pt x="879528" y="211987"/>
                  </a:lnTo>
                  <a:lnTo>
                    <a:pt x="851849" y="174971"/>
                  </a:lnTo>
                  <a:lnTo>
                    <a:pt x="820816" y="140827"/>
                  </a:lnTo>
                  <a:lnTo>
                    <a:pt x="786672" y="109794"/>
                  </a:lnTo>
                  <a:lnTo>
                    <a:pt x="749656" y="82115"/>
                  </a:lnTo>
                  <a:lnTo>
                    <a:pt x="710013" y="58031"/>
                  </a:lnTo>
                  <a:lnTo>
                    <a:pt x="667982" y="37784"/>
                  </a:lnTo>
                  <a:lnTo>
                    <a:pt x="623806" y="21616"/>
                  </a:lnTo>
                  <a:lnTo>
                    <a:pt x="577726" y="9768"/>
                  </a:lnTo>
                  <a:lnTo>
                    <a:pt x="529984" y="2482"/>
                  </a:lnTo>
                  <a:lnTo>
                    <a:pt x="480822" y="0"/>
                  </a:lnTo>
                  <a:close/>
                </a:path>
              </a:pathLst>
            </a:custGeom>
            <a:solidFill>
              <a:srgbClr val="09A2D1"/>
            </a:solidFill>
          </p:spPr>
          <p:txBody>
            <a:bodyPr wrap="square" lIns="0" tIns="0" rIns="0" bIns="0" rtlCol="0"/>
            <a:lstStyle/>
            <a:p>
              <a:endParaRPr sz="216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005578" y="2558033"/>
              <a:ext cx="962025" cy="962025"/>
            </a:xfrm>
            <a:custGeom>
              <a:avLst/>
              <a:gdLst/>
              <a:ahLst/>
              <a:cxnLst/>
              <a:rect l="l" t="t" r="r" b="b"/>
              <a:pathLst>
                <a:path w="962025" h="962025">
                  <a:moveTo>
                    <a:pt x="0" y="480822"/>
                  </a:moveTo>
                  <a:lnTo>
                    <a:pt x="2482" y="431659"/>
                  </a:lnTo>
                  <a:lnTo>
                    <a:pt x="9768" y="383917"/>
                  </a:lnTo>
                  <a:lnTo>
                    <a:pt x="21616" y="337837"/>
                  </a:lnTo>
                  <a:lnTo>
                    <a:pt x="37784" y="293661"/>
                  </a:lnTo>
                  <a:lnTo>
                    <a:pt x="58031" y="251630"/>
                  </a:lnTo>
                  <a:lnTo>
                    <a:pt x="82115" y="211987"/>
                  </a:lnTo>
                  <a:lnTo>
                    <a:pt x="109794" y="174971"/>
                  </a:lnTo>
                  <a:lnTo>
                    <a:pt x="140827" y="140827"/>
                  </a:lnTo>
                  <a:lnTo>
                    <a:pt x="174971" y="109794"/>
                  </a:lnTo>
                  <a:lnTo>
                    <a:pt x="211987" y="82115"/>
                  </a:lnTo>
                  <a:lnTo>
                    <a:pt x="251630" y="58031"/>
                  </a:lnTo>
                  <a:lnTo>
                    <a:pt x="293661" y="37784"/>
                  </a:lnTo>
                  <a:lnTo>
                    <a:pt x="337837" y="21616"/>
                  </a:lnTo>
                  <a:lnTo>
                    <a:pt x="383917" y="9768"/>
                  </a:lnTo>
                  <a:lnTo>
                    <a:pt x="431659" y="2482"/>
                  </a:lnTo>
                  <a:lnTo>
                    <a:pt x="480822" y="0"/>
                  </a:lnTo>
                  <a:lnTo>
                    <a:pt x="529984" y="2482"/>
                  </a:lnTo>
                  <a:lnTo>
                    <a:pt x="577726" y="9768"/>
                  </a:lnTo>
                  <a:lnTo>
                    <a:pt x="623806" y="21616"/>
                  </a:lnTo>
                  <a:lnTo>
                    <a:pt x="667982" y="37784"/>
                  </a:lnTo>
                  <a:lnTo>
                    <a:pt x="710013" y="58031"/>
                  </a:lnTo>
                  <a:lnTo>
                    <a:pt x="749656" y="82115"/>
                  </a:lnTo>
                  <a:lnTo>
                    <a:pt x="786672" y="109794"/>
                  </a:lnTo>
                  <a:lnTo>
                    <a:pt x="820816" y="140827"/>
                  </a:lnTo>
                  <a:lnTo>
                    <a:pt x="851849" y="174971"/>
                  </a:lnTo>
                  <a:lnTo>
                    <a:pt x="879528" y="211987"/>
                  </a:lnTo>
                  <a:lnTo>
                    <a:pt x="903612" y="251630"/>
                  </a:lnTo>
                  <a:lnTo>
                    <a:pt x="923859" y="293661"/>
                  </a:lnTo>
                  <a:lnTo>
                    <a:pt x="940027" y="337837"/>
                  </a:lnTo>
                  <a:lnTo>
                    <a:pt x="951875" y="383917"/>
                  </a:lnTo>
                  <a:lnTo>
                    <a:pt x="959161" y="431659"/>
                  </a:lnTo>
                  <a:lnTo>
                    <a:pt x="961644" y="480822"/>
                  </a:lnTo>
                  <a:lnTo>
                    <a:pt x="959161" y="529984"/>
                  </a:lnTo>
                  <a:lnTo>
                    <a:pt x="951875" y="577726"/>
                  </a:lnTo>
                  <a:lnTo>
                    <a:pt x="940027" y="623806"/>
                  </a:lnTo>
                  <a:lnTo>
                    <a:pt x="923859" y="667982"/>
                  </a:lnTo>
                  <a:lnTo>
                    <a:pt x="903612" y="710013"/>
                  </a:lnTo>
                  <a:lnTo>
                    <a:pt x="879528" y="749656"/>
                  </a:lnTo>
                  <a:lnTo>
                    <a:pt x="851849" y="786672"/>
                  </a:lnTo>
                  <a:lnTo>
                    <a:pt x="820816" y="820816"/>
                  </a:lnTo>
                  <a:lnTo>
                    <a:pt x="786672" y="851849"/>
                  </a:lnTo>
                  <a:lnTo>
                    <a:pt x="749656" y="879528"/>
                  </a:lnTo>
                  <a:lnTo>
                    <a:pt x="710013" y="903612"/>
                  </a:lnTo>
                  <a:lnTo>
                    <a:pt x="667982" y="923859"/>
                  </a:lnTo>
                  <a:lnTo>
                    <a:pt x="623806" y="940027"/>
                  </a:lnTo>
                  <a:lnTo>
                    <a:pt x="577726" y="951875"/>
                  </a:lnTo>
                  <a:lnTo>
                    <a:pt x="529984" y="959161"/>
                  </a:lnTo>
                  <a:lnTo>
                    <a:pt x="480822" y="961644"/>
                  </a:lnTo>
                  <a:lnTo>
                    <a:pt x="431659" y="959161"/>
                  </a:lnTo>
                  <a:lnTo>
                    <a:pt x="383917" y="951875"/>
                  </a:lnTo>
                  <a:lnTo>
                    <a:pt x="337837" y="940027"/>
                  </a:lnTo>
                  <a:lnTo>
                    <a:pt x="293661" y="923859"/>
                  </a:lnTo>
                  <a:lnTo>
                    <a:pt x="251630" y="903612"/>
                  </a:lnTo>
                  <a:lnTo>
                    <a:pt x="211987" y="879528"/>
                  </a:lnTo>
                  <a:lnTo>
                    <a:pt x="174971" y="851849"/>
                  </a:lnTo>
                  <a:lnTo>
                    <a:pt x="140827" y="820816"/>
                  </a:lnTo>
                  <a:lnTo>
                    <a:pt x="109794" y="786672"/>
                  </a:lnTo>
                  <a:lnTo>
                    <a:pt x="82115" y="749656"/>
                  </a:lnTo>
                  <a:lnTo>
                    <a:pt x="58031" y="710013"/>
                  </a:lnTo>
                  <a:lnTo>
                    <a:pt x="37784" y="667982"/>
                  </a:lnTo>
                  <a:lnTo>
                    <a:pt x="21616" y="623806"/>
                  </a:lnTo>
                  <a:lnTo>
                    <a:pt x="9768" y="577726"/>
                  </a:lnTo>
                  <a:lnTo>
                    <a:pt x="2482" y="529984"/>
                  </a:lnTo>
                  <a:lnTo>
                    <a:pt x="0" y="480822"/>
                  </a:lnTo>
                  <a:close/>
                </a:path>
              </a:pathLst>
            </a:custGeom>
            <a:ln w="25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216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773875" y="3378708"/>
            <a:ext cx="838200" cy="458587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2880" b="1" spc="-12" dirty="0">
                <a:solidFill>
                  <a:srgbClr val="FFFFFF"/>
                </a:solidFill>
                <a:latin typeface="Arial"/>
                <a:cs typeface="Arial"/>
              </a:rPr>
              <a:t>87</a:t>
            </a:r>
            <a:r>
              <a:rPr sz="2880" b="1" spc="-66" dirty="0">
                <a:solidFill>
                  <a:srgbClr val="FFFFFF"/>
                </a:solidFill>
                <a:latin typeface="Arial"/>
                <a:cs typeface="Arial"/>
              </a:rPr>
              <a:t>%</a:t>
            </a:r>
            <a:r>
              <a:rPr sz="1680" b="1" dirty="0">
                <a:solidFill>
                  <a:srgbClr val="FFFFFF"/>
                </a:solidFill>
                <a:latin typeface="Arial"/>
                <a:cs typeface="Arial"/>
              </a:rPr>
              <a:t>*</a:t>
            </a:r>
            <a:endParaRPr sz="168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44748" y="6148548"/>
            <a:ext cx="3883152" cy="4770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240">
              <a:spcBef>
                <a:spcPts val="120"/>
              </a:spcBef>
            </a:pPr>
            <a:r>
              <a:rPr sz="168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680" spc="-2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0" spc="-6" dirty="0">
                <a:solidFill>
                  <a:srgbClr val="FFFFFF"/>
                </a:solidFill>
                <a:latin typeface="Verdana"/>
                <a:cs typeface="Verdana"/>
              </a:rPr>
              <a:t>Engl </a:t>
            </a:r>
            <a:r>
              <a:rPr sz="1680" dirty="0">
                <a:solidFill>
                  <a:srgbClr val="FFFFFF"/>
                </a:solidFill>
                <a:latin typeface="Verdana"/>
                <a:cs typeface="Verdana"/>
              </a:rPr>
              <a:t>J</a:t>
            </a:r>
            <a:r>
              <a:rPr sz="1680" spc="-18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0" dirty="0">
                <a:solidFill>
                  <a:srgbClr val="FFFFFF"/>
                </a:solidFill>
                <a:latin typeface="Verdana"/>
                <a:cs typeface="Verdana"/>
              </a:rPr>
              <a:t>Med</a:t>
            </a:r>
            <a:r>
              <a:rPr sz="1680" spc="-3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0" spc="-12" dirty="0">
                <a:solidFill>
                  <a:srgbClr val="FFFFFF"/>
                </a:solidFill>
                <a:latin typeface="Verdana"/>
                <a:cs typeface="Verdana"/>
              </a:rPr>
              <a:t>2021;</a:t>
            </a:r>
            <a:r>
              <a:rPr sz="168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80" spc="-6" dirty="0">
                <a:solidFill>
                  <a:srgbClr val="FFFFFF"/>
                </a:solidFill>
                <a:latin typeface="Verdana"/>
                <a:cs typeface="Verdana"/>
              </a:rPr>
              <a:t>384:2177-2186</a:t>
            </a:r>
            <a:endParaRPr sz="1680" dirty="0">
              <a:latin typeface="Verdana"/>
              <a:cs typeface="Verdana"/>
            </a:endParaRPr>
          </a:p>
          <a:p>
            <a:pPr marL="15240"/>
            <a:r>
              <a:rPr sz="1320" spc="-6" dirty="0">
                <a:solidFill>
                  <a:srgbClr val="FFFFFF"/>
                </a:solidFill>
                <a:latin typeface="Verdana"/>
                <a:cs typeface="Verdana"/>
              </a:rPr>
              <a:t>*dalam</a:t>
            </a:r>
            <a:r>
              <a:rPr sz="1320" spc="1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20" dirty="0">
                <a:solidFill>
                  <a:srgbClr val="FFFFFF"/>
                </a:solidFill>
                <a:latin typeface="Verdana"/>
                <a:cs typeface="Verdana"/>
              </a:rPr>
              <a:t>proses</a:t>
            </a:r>
            <a:r>
              <a:rPr sz="1320" spc="-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20" spc="-6" dirty="0" err="1">
                <a:solidFill>
                  <a:srgbClr val="FFFFFF"/>
                </a:solidFill>
                <a:latin typeface="Verdana"/>
                <a:cs typeface="Verdana"/>
              </a:rPr>
              <a:t>penyusunan</a:t>
            </a:r>
            <a:r>
              <a:rPr sz="1320" spc="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lang="en-US" sz="1320" spc="6" dirty="0" err="1">
                <a:solidFill>
                  <a:srgbClr val="FFFFFF"/>
                </a:solidFill>
                <a:latin typeface="Verdana"/>
                <a:cs typeface="Verdana"/>
              </a:rPr>
              <a:t>publikasi</a:t>
            </a:r>
            <a:endParaRPr sz="1320" dirty="0">
              <a:latin typeface="Verdana"/>
              <a:cs typeface="Verdana"/>
            </a:endParaRPr>
          </a:p>
        </p:txBody>
      </p:sp>
      <p:pic>
        <p:nvPicPr>
          <p:cNvPr id="30" name="object 3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53122" y="6108191"/>
            <a:ext cx="1724558" cy="67116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98382" y="6168543"/>
            <a:ext cx="1062533" cy="504748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08540" y="2754173"/>
            <a:ext cx="2073859" cy="2916935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40028" y="98756"/>
            <a:ext cx="1709928" cy="228051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8701" y="273782"/>
            <a:ext cx="8594598" cy="144129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70866" rIns="0" bIns="0" rtlCol="0" anchor="ctr">
            <a:spAutoFit/>
          </a:bodyPr>
          <a:lstStyle/>
          <a:p>
            <a:pPr marL="15240" marR="6096" algn="ctr">
              <a:lnSpc>
                <a:spcPts val="3504"/>
              </a:lnSpc>
              <a:spcBef>
                <a:spcPts val="558"/>
              </a:spcBef>
            </a:pPr>
            <a:r>
              <a:rPr lang="en-US" sz="4000" spc="-180" dirty="0"/>
              <a:t>IMPLEMENTASI WOLBACHIA DALAM </a:t>
            </a:r>
            <a:br>
              <a:rPr lang="en-US" sz="4000" spc="-180" dirty="0"/>
            </a:br>
            <a:r>
              <a:rPr sz="4000" spc="-510" dirty="0"/>
              <a:t>S</a:t>
            </a:r>
            <a:r>
              <a:rPr sz="4000" spc="-498" dirty="0"/>
              <a:t>T</a:t>
            </a:r>
            <a:r>
              <a:rPr sz="4000" spc="-330" dirty="0"/>
              <a:t>RA</a:t>
            </a:r>
            <a:r>
              <a:rPr sz="4000" spc="-300" dirty="0"/>
              <a:t>T</a:t>
            </a:r>
            <a:r>
              <a:rPr sz="4000" spc="-252" dirty="0"/>
              <a:t>EG</a:t>
            </a:r>
            <a:r>
              <a:rPr sz="4000" spc="-174" dirty="0"/>
              <a:t>I</a:t>
            </a:r>
            <a:r>
              <a:rPr sz="4000" spc="-66" dirty="0"/>
              <a:t> </a:t>
            </a:r>
            <a:r>
              <a:rPr sz="4000" spc="42" dirty="0"/>
              <a:t>N</a:t>
            </a:r>
            <a:r>
              <a:rPr sz="4000" spc="12" dirty="0"/>
              <a:t>A</a:t>
            </a:r>
            <a:r>
              <a:rPr sz="4000" spc="-222" dirty="0"/>
              <a:t>SIO</a:t>
            </a:r>
            <a:r>
              <a:rPr sz="4000" spc="-282" dirty="0"/>
              <a:t>N</a:t>
            </a:r>
            <a:r>
              <a:rPr sz="4000" spc="-96" dirty="0"/>
              <a:t>AL  </a:t>
            </a:r>
            <a:r>
              <a:rPr sz="4000" spc="-162" dirty="0"/>
              <a:t>PEN</a:t>
            </a:r>
            <a:r>
              <a:rPr lang="en-US" sz="4000" spc="-162" dirty="0"/>
              <a:t>ANGGULANGAN</a:t>
            </a:r>
            <a:r>
              <a:rPr sz="4000" spc="-54" dirty="0"/>
              <a:t> </a:t>
            </a:r>
            <a:r>
              <a:rPr sz="4000" spc="-162" dirty="0"/>
              <a:t>DENGUE</a:t>
            </a:r>
            <a:r>
              <a:rPr sz="4000" spc="-48" dirty="0"/>
              <a:t> </a:t>
            </a:r>
            <a:r>
              <a:rPr sz="4000" spc="-234" dirty="0">
                <a:solidFill>
                  <a:srgbClr val="C00000"/>
                </a:solidFill>
              </a:rPr>
              <a:t>2021-2025</a:t>
            </a:r>
            <a:endParaRPr sz="4000" dirty="0"/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2860" y="1794294"/>
            <a:ext cx="2716179" cy="29706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8005" y="5068580"/>
            <a:ext cx="2751027" cy="46185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5240" rIns="0" bIns="0" rtlCol="0">
            <a:spAutoFit/>
          </a:bodyPr>
          <a:lstStyle/>
          <a:p>
            <a:pPr marL="15240" marR="6096">
              <a:lnSpc>
                <a:spcPct val="102899"/>
              </a:lnSpc>
              <a:spcBef>
                <a:spcPts val="120"/>
              </a:spcBef>
            </a:pPr>
            <a:r>
              <a:rPr sz="960" spc="6" dirty="0">
                <a:latin typeface="Arial MT"/>
                <a:cs typeface="Arial MT"/>
              </a:rPr>
              <a:t>https://ptvz.kemkes.go.id/download- </a:t>
            </a:r>
            <a:r>
              <a:rPr sz="960" spc="-252" dirty="0">
                <a:latin typeface="Arial MT"/>
                <a:cs typeface="Arial MT"/>
              </a:rPr>
              <a:t> </a:t>
            </a:r>
            <a:r>
              <a:rPr sz="960" spc="6" dirty="0">
                <a:latin typeface="Arial MT"/>
                <a:cs typeface="Arial MT"/>
              </a:rPr>
              <a:t>media/strategi-nasional- </a:t>
            </a:r>
            <a:r>
              <a:rPr sz="960" spc="12" dirty="0">
                <a:latin typeface="Arial MT"/>
                <a:cs typeface="Arial MT"/>
              </a:rPr>
              <a:t> penanggulangan-dengue-tahun- </a:t>
            </a:r>
            <a:r>
              <a:rPr sz="960" spc="18" dirty="0">
                <a:latin typeface="Arial MT"/>
                <a:cs typeface="Arial MT"/>
              </a:rPr>
              <a:t> </a:t>
            </a:r>
            <a:r>
              <a:rPr sz="960" spc="12" dirty="0">
                <a:latin typeface="Arial MT"/>
                <a:cs typeface="Arial MT"/>
              </a:rPr>
              <a:t>2021-2025</a:t>
            </a:r>
            <a:endParaRPr sz="960" dirty="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32710" y="1794294"/>
            <a:ext cx="7021285" cy="434008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3960875" y="2071115"/>
            <a:ext cx="0" cy="4109465"/>
          </a:xfrm>
          <a:custGeom>
            <a:avLst/>
            <a:gdLst/>
            <a:ahLst/>
            <a:cxnLst/>
            <a:rect l="l" t="t" r="r" b="b"/>
            <a:pathLst>
              <a:path h="3424554">
                <a:moveTo>
                  <a:pt x="0" y="0"/>
                </a:moveTo>
                <a:lnTo>
                  <a:pt x="0" y="3424148"/>
                </a:lnTo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16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AF8C18-7AF4-12E8-B0C9-86A21CD72DB9}"/>
              </a:ext>
            </a:extLst>
          </p:cNvPr>
          <p:cNvSpPr/>
          <p:nvPr/>
        </p:nvSpPr>
        <p:spPr>
          <a:xfrm>
            <a:off x="9152626" y="4646230"/>
            <a:ext cx="2674188" cy="176841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58650" y="686522"/>
            <a:ext cx="2901696" cy="60708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6002" rIns="0" bIns="0" rtlCol="0" anchor="ctr">
            <a:spAutoFit/>
          </a:bodyPr>
          <a:lstStyle/>
          <a:p>
            <a:pPr marL="15240">
              <a:lnSpc>
                <a:spcPct val="100000"/>
              </a:lnSpc>
              <a:spcBef>
                <a:spcPts val="126"/>
              </a:spcBef>
            </a:pPr>
            <a:r>
              <a:rPr sz="3840" spc="-72" dirty="0"/>
              <a:t>Rangkuman</a:t>
            </a:r>
            <a:endParaRPr sz="3840" dirty="0"/>
          </a:p>
        </p:txBody>
      </p:sp>
      <p:sp>
        <p:nvSpPr>
          <p:cNvPr id="3" name="object 3"/>
          <p:cNvSpPr txBox="1"/>
          <p:nvPr/>
        </p:nvSpPr>
        <p:spPr>
          <a:xfrm>
            <a:off x="1935968" y="1464565"/>
            <a:ext cx="8551926" cy="5117811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5240" rIns="0" bIns="0" rtlCol="0">
            <a:spAutoFit/>
          </a:bodyPr>
          <a:lstStyle/>
          <a:p>
            <a:pPr marL="425958" marR="39624" indent="-411480">
              <a:spcBef>
                <a:spcPts val="120"/>
              </a:spcBef>
              <a:buSzPct val="133333"/>
              <a:buFont typeface="Arial MT"/>
              <a:buChar char="•"/>
              <a:tabLst>
                <a:tab pos="425958" algn="l"/>
                <a:tab pos="426720" algn="l"/>
              </a:tabLst>
            </a:pPr>
            <a:r>
              <a:rPr sz="2160" spc="-6" dirty="0">
                <a:latin typeface="Verdana"/>
                <a:cs typeface="Verdana"/>
              </a:rPr>
              <a:t>Teknologi </a:t>
            </a:r>
            <a:r>
              <a:rPr sz="2160" dirty="0">
                <a:latin typeface="Verdana"/>
                <a:cs typeface="Verdana"/>
              </a:rPr>
              <a:t>Wolbachia </a:t>
            </a:r>
            <a:r>
              <a:rPr sz="2160" spc="-6" dirty="0">
                <a:latin typeface="Verdana"/>
                <a:cs typeface="Verdana"/>
              </a:rPr>
              <a:t>terbukti </a:t>
            </a:r>
            <a:r>
              <a:rPr sz="2160" dirty="0">
                <a:latin typeface="Verdana"/>
                <a:cs typeface="Verdana"/>
              </a:rPr>
              <a:t>efektif menurunkan kejadian </a:t>
            </a:r>
            <a:r>
              <a:rPr sz="2160" spc="-744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Dengue, </a:t>
            </a:r>
            <a:r>
              <a:rPr sz="2160" dirty="0">
                <a:latin typeface="Verdana"/>
                <a:cs typeface="Verdana"/>
              </a:rPr>
              <a:t>hospitalisasi</a:t>
            </a:r>
            <a:r>
              <a:rPr sz="2160" spc="-18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dan</a:t>
            </a:r>
            <a:r>
              <a:rPr sz="2160" spc="18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fogging</a:t>
            </a:r>
            <a:endParaRPr sz="2160" dirty="0">
              <a:latin typeface="Verdana"/>
              <a:cs typeface="Verdana"/>
            </a:endParaRPr>
          </a:p>
          <a:p>
            <a:pPr marL="425958" indent="-411480">
              <a:spcBef>
                <a:spcPts val="720"/>
              </a:spcBef>
              <a:buSzPct val="133333"/>
              <a:buFont typeface="Arial MT"/>
              <a:buChar char="•"/>
              <a:tabLst>
                <a:tab pos="425958" algn="l"/>
                <a:tab pos="426720" algn="l"/>
              </a:tabLst>
            </a:pPr>
            <a:r>
              <a:rPr sz="2160" spc="-6" dirty="0">
                <a:latin typeface="Verdana"/>
                <a:cs typeface="Verdana"/>
              </a:rPr>
              <a:t>Teknologi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ini efektif</a:t>
            </a:r>
            <a:r>
              <a:rPr sz="2160" spc="18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biaya</a:t>
            </a:r>
            <a:r>
              <a:rPr sz="2160" dirty="0">
                <a:latin typeface="Verdana"/>
                <a:cs typeface="Verdana"/>
              </a:rPr>
              <a:t> bila </a:t>
            </a:r>
            <a:r>
              <a:rPr sz="2160" spc="-6" dirty="0">
                <a:latin typeface="Verdana"/>
                <a:cs typeface="Verdana"/>
              </a:rPr>
              <a:t>diterapkan</a:t>
            </a:r>
            <a:r>
              <a:rPr sz="2160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di</a:t>
            </a:r>
            <a:r>
              <a:rPr sz="2160" spc="12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wilayah</a:t>
            </a:r>
            <a:r>
              <a:rPr sz="2160" spc="-24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yang</a:t>
            </a:r>
          </a:p>
          <a:p>
            <a:pPr marL="425958"/>
            <a:r>
              <a:rPr sz="2160" spc="-6" dirty="0">
                <a:latin typeface="Verdana"/>
                <a:cs typeface="Verdana"/>
              </a:rPr>
              <a:t>populasi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penduduk</a:t>
            </a:r>
            <a:r>
              <a:rPr sz="2160" spc="30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dan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angka</a:t>
            </a:r>
            <a:r>
              <a:rPr sz="2160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dengue</a:t>
            </a:r>
            <a:r>
              <a:rPr sz="2160" spc="24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yang</a:t>
            </a:r>
            <a:r>
              <a:rPr sz="2160" spc="-12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tinggi</a:t>
            </a:r>
            <a:endParaRPr sz="2160" dirty="0">
              <a:latin typeface="Verdana"/>
              <a:cs typeface="Verdana"/>
            </a:endParaRPr>
          </a:p>
          <a:p>
            <a:pPr marL="425958" marR="324612" indent="-411480">
              <a:spcBef>
                <a:spcPts val="720"/>
              </a:spcBef>
              <a:buSzPct val="133333"/>
              <a:buFont typeface="Arial MT"/>
              <a:buChar char="•"/>
              <a:tabLst>
                <a:tab pos="425958" algn="l"/>
                <a:tab pos="426720" algn="l"/>
              </a:tabLst>
            </a:pPr>
            <a:r>
              <a:rPr sz="2160" spc="-6" dirty="0">
                <a:latin typeface="Verdana"/>
                <a:cs typeface="Verdana"/>
              </a:rPr>
              <a:t>Perlindungan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dari</a:t>
            </a:r>
            <a:r>
              <a:rPr sz="2160" spc="24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dengue</a:t>
            </a:r>
            <a:r>
              <a:rPr sz="2160" spc="42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melalui </a:t>
            </a:r>
            <a:r>
              <a:rPr sz="2160" spc="-6" dirty="0">
                <a:latin typeface="Verdana"/>
                <a:cs typeface="Verdana"/>
              </a:rPr>
              <a:t>teknologi</a:t>
            </a:r>
            <a:r>
              <a:rPr sz="2160" spc="18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ini</a:t>
            </a:r>
            <a:r>
              <a:rPr sz="2160" spc="12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diperoleh </a:t>
            </a:r>
            <a:r>
              <a:rPr sz="2160" spc="-738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dengan</a:t>
            </a:r>
            <a:r>
              <a:rPr sz="2160" spc="12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penerapan</a:t>
            </a:r>
            <a:r>
              <a:rPr sz="2160" spc="12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intervensi</a:t>
            </a:r>
            <a:r>
              <a:rPr sz="2160" spc="12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satu kali,</a:t>
            </a:r>
            <a:r>
              <a:rPr sz="2160" spc="-18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satu </a:t>
            </a:r>
            <a:r>
              <a:rPr sz="2160" spc="-6" dirty="0">
                <a:latin typeface="Verdana"/>
                <a:cs typeface="Verdana"/>
              </a:rPr>
              <a:t>periode</a:t>
            </a:r>
            <a:endParaRPr sz="2160" dirty="0">
              <a:latin typeface="Verdana"/>
              <a:cs typeface="Verdana"/>
            </a:endParaRPr>
          </a:p>
          <a:p>
            <a:pPr marL="425958" indent="-411480">
              <a:spcBef>
                <a:spcPts val="720"/>
              </a:spcBef>
              <a:buSzPct val="133333"/>
              <a:buFont typeface="Arial MT"/>
              <a:buChar char="•"/>
              <a:tabLst>
                <a:tab pos="425958" algn="l"/>
                <a:tab pos="426720" algn="l"/>
              </a:tabLst>
            </a:pPr>
            <a:r>
              <a:rPr sz="2160" spc="-6" dirty="0">
                <a:latin typeface="Verdana"/>
                <a:cs typeface="Verdana"/>
              </a:rPr>
              <a:t>Kebijakan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global</a:t>
            </a:r>
            <a:r>
              <a:rPr sz="2160" spc="18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dan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komitmen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nasional</a:t>
            </a:r>
            <a:r>
              <a:rPr sz="2160" spc="-6" dirty="0">
                <a:latin typeface="Verdana"/>
                <a:cs typeface="Verdana"/>
              </a:rPr>
              <a:t> telah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mendukung</a:t>
            </a:r>
            <a:endParaRPr sz="2160" dirty="0">
              <a:latin typeface="Verdana"/>
              <a:cs typeface="Verdana"/>
            </a:endParaRPr>
          </a:p>
          <a:p>
            <a:pPr marL="425958"/>
            <a:r>
              <a:rPr sz="2160" dirty="0">
                <a:latin typeface="Verdana"/>
                <a:cs typeface="Verdana"/>
              </a:rPr>
              <a:t>inovasi</a:t>
            </a:r>
            <a:r>
              <a:rPr sz="2160" spc="-42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teknologi</a:t>
            </a:r>
            <a:r>
              <a:rPr sz="2160" spc="-12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Wolbachia</a:t>
            </a:r>
          </a:p>
          <a:p>
            <a:pPr marL="425958" marR="353568" indent="-411480">
              <a:spcBef>
                <a:spcPts val="726"/>
              </a:spcBef>
              <a:buSzPct val="133333"/>
              <a:buFont typeface="Arial MT"/>
              <a:buChar char="•"/>
              <a:tabLst>
                <a:tab pos="425958" algn="l"/>
                <a:tab pos="426720" algn="l"/>
              </a:tabLst>
            </a:pPr>
            <a:r>
              <a:rPr sz="2160" spc="-6" dirty="0">
                <a:latin typeface="Verdana"/>
                <a:cs typeface="Verdana"/>
              </a:rPr>
              <a:t>Kegiatan</a:t>
            </a:r>
            <a:r>
              <a:rPr sz="2160" spc="18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peningkatan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kapasitas</a:t>
            </a:r>
            <a:r>
              <a:rPr sz="2160" spc="-12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8</a:t>
            </a:r>
            <a:r>
              <a:rPr sz="2160" spc="12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pemerintah</a:t>
            </a:r>
            <a:r>
              <a:rPr sz="2160" spc="24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daerah </a:t>
            </a:r>
            <a:r>
              <a:rPr sz="2160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direspons</a:t>
            </a:r>
            <a:r>
              <a:rPr sz="2160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dengan</a:t>
            </a:r>
            <a:r>
              <a:rPr sz="2160" dirty="0">
                <a:latin typeface="Verdana"/>
                <a:cs typeface="Verdana"/>
              </a:rPr>
              <a:t> antusiasme</a:t>
            </a:r>
            <a:r>
              <a:rPr sz="2160" spc="-18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dan</a:t>
            </a:r>
            <a:r>
              <a:rPr sz="2160" spc="-12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potensi</a:t>
            </a:r>
            <a:r>
              <a:rPr sz="2160" spc="18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implementasi </a:t>
            </a:r>
            <a:r>
              <a:rPr sz="2160" spc="-744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yang</a:t>
            </a:r>
            <a:r>
              <a:rPr sz="2160" spc="-6" dirty="0">
                <a:latin typeface="Verdana"/>
                <a:cs typeface="Verdana"/>
              </a:rPr>
              <a:t> tinggi</a:t>
            </a:r>
            <a:endParaRPr sz="2160" dirty="0">
              <a:latin typeface="Verdana"/>
              <a:cs typeface="Verdana"/>
            </a:endParaRPr>
          </a:p>
          <a:p>
            <a:pPr marL="425958" marR="278130" indent="-411480">
              <a:spcBef>
                <a:spcPts val="720"/>
              </a:spcBef>
              <a:buSzPct val="133333"/>
              <a:buFont typeface="Arial MT"/>
              <a:buChar char="•"/>
              <a:tabLst>
                <a:tab pos="425958" algn="l"/>
                <a:tab pos="426720" algn="l"/>
              </a:tabLst>
            </a:pPr>
            <a:r>
              <a:rPr sz="2160" spc="-6" dirty="0">
                <a:latin typeface="Verdana"/>
                <a:cs typeface="Verdana"/>
              </a:rPr>
              <a:t>Implementasi</a:t>
            </a:r>
            <a:r>
              <a:rPr sz="2160" spc="36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teknologi</a:t>
            </a:r>
            <a:r>
              <a:rPr sz="2160" spc="12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ini</a:t>
            </a:r>
            <a:r>
              <a:rPr sz="2160" spc="12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di</a:t>
            </a:r>
            <a:r>
              <a:rPr sz="2160" spc="36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wilayah</a:t>
            </a:r>
            <a:r>
              <a:rPr sz="2160" spc="-12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lain </a:t>
            </a:r>
            <a:r>
              <a:rPr sz="2160" spc="-6" dirty="0">
                <a:latin typeface="Verdana"/>
                <a:cs typeface="Verdana"/>
              </a:rPr>
              <a:t>membutuhkan </a:t>
            </a:r>
            <a:r>
              <a:rPr sz="2160" spc="-738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persiapan </a:t>
            </a:r>
            <a:r>
              <a:rPr sz="2160" dirty="0">
                <a:latin typeface="Verdana"/>
                <a:cs typeface="Verdana"/>
              </a:rPr>
              <a:t>matang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dengan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pendekatan</a:t>
            </a:r>
            <a:r>
              <a:rPr sz="2160" spc="12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sistem</a:t>
            </a:r>
            <a:r>
              <a:rPr sz="2160" spc="6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dan </a:t>
            </a:r>
            <a:r>
              <a:rPr sz="2160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tatakelola</a:t>
            </a:r>
            <a:r>
              <a:rPr sz="2160" spc="-24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yang baik</a:t>
            </a:r>
            <a:r>
              <a:rPr sz="2160" spc="-12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di</a:t>
            </a:r>
            <a:r>
              <a:rPr sz="2160" spc="24" dirty="0">
                <a:latin typeface="Verdana"/>
                <a:cs typeface="Verdana"/>
              </a:rPr>
              <a:t> </a:t>
            </a:r>
            <a:r>
              <a:rPr sz="2160" dirty="0">
                <a:latin typeface="Verdana"/>
                <a:cs typeface="Verdana"/>
              </a:rPr>
              <a:t>tingkat</a:t>
            </a:r>
            <a:r>
              <a:rPr sz="2160" spc="-12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Pusat</a:t>
            </a:r>
            <a:r>
              <a:rPr sz="2160" spc="12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dan</a:t>
            </a:r>
            <a:r>
              <a:rPr sz="2160" dirty="0">
                <a:latin typeface="Verdana"/>
                <a:cs typeface="Verdana"/>
              </a:rPr>
              <a:t> </a:t>
            </a:r>
            <a:r>
              <a:rPr sz="2160" spc="-6" dirty="0">
                <a:latin typeface="Verdana"/>
                <a:cs typeface="Verdana"/>
              </a:rPr>
              <a:t>daerah</a:t>
            </a:r>
            <a:endParaRPr sz="2160" dirty="0">
              <a:latin typeface="Verdana"/>
              <a:cs typeface="Verdan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6BCB9BC-51EA-47AA-B1DB-D076B5C07F91}"/>
              </a:ext>
            </a:extLst>
          </p:cNvPr>
          <p:cNvSpPr/>
          <p:nvPr/>
        </p:nvSpPr>
        <p:spPr>
          <a:xfrm flipV="1">
            <a:off x="233781" y="6527703"/>
            <a:ext cx="1945431" cy="839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D36EE6-D139-45B1-94BF-F42F0FB23B15}"/>
              </a:ext>
            </a:extLst>
          </p:cNvPr>
          <p:cNvSpPr txBox="1"/>
          <p:nvPr/>
        </p:nvSpPr>
        <p:spPr>
          <a:xfrm>
            <a:off x="5541141" y="612844"/>
            <a:ext cx="640280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Overview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Kasus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Penyakit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DBD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GB" sz="3600" b="1" dirty="0">
                <a:solidFill>
                  <a:prstClr val="white"/>
                </a:solidFill>
                <a:latin typeface="Raleway" panose="020B0503030101060003" pitchFamily="34" charset="0"/>
              </a:rPr>
              <a:t> </a:t>
            </a:r>
            <a:r>
              <a:rPr lang="en-GB" sz="2400" b="1" dirty="0" err="1">
                <a:solidFill>
                  <a:prstClr val="white"/>
                </a:solidFill>
                <a:latin typeface="Raleway" panose="020B0503030101060003" pitchFamily="34" charset="0"/>
              </a:rPr>
              <a:t>Apa</a:t>
            </a:r>
            <a:r>
              <a:rPr lang="en-GB" sz="2400" b="1" dirty="0">
                <a:solidFill>
                  <a:prstClr val="white"/>
                </a:solidFill>
                <a:latin typeface="Raleway" panose="020B0503030101060003" pitchFamily="34" charset="0"/>
              </a:rPr>
              <a:t> </a:t>
            </a:r>
            <a:r>
              <a:rPr lang="en-GB" sz="2400" b="1" dirty="0" err="1">
                <a:solidFill>
                  <a:prstClr val="white"/>
                </a:solidFill>
                <a:latin typeface="Raleway" panose="020B0503030101060003" pitchFamily="34" charset="0"/>
              </a:rPr>
              <a:t>itu</a:t>
            </a:r>
            <a:r>
              <a:rPr lang="en-GB" sz="2400" b="1" dirty="0">
                <a:solidFill>
                  <a:prstClr val="white"/>
                </a:solidFill>
                <a:latin typeface="Raleway" panose="020B0503030101060003" pitchFamily="34" charset="0"/>
              </a:rPr>
              <a:t> Wolbachia?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Kerja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Wolbachia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dlm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melawan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b="1" dirty="0">
                <a:solidFill>
                  <a:prstClr val="white"/>
                </a:solidFill>
                <a:latin typeface="Raleway" panose="020B0503030101060003" pitchFamily="34" charset="0"/>
              </a:rPr>
              <a:t>    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dengue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Operasional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Penerapan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Teknologi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b="1" dirty="0">
                <a:solidFill>
                  <a:prstClr val="white"/>
                </a:solidFill>
                <a:latin typeface="Raleway" panose="020B0503030101060003" pitchFamily="34" charset="0"/>
              </a:rPr>
              <a:t>    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Wolbachia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 Pilot Project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Penerapan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Teknologi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b="1" dirty="0">
                <a:solidFill>
                  <a:prstClr val="white"/>
                </a:solidFill>
                <a:latin typeface="Raleway" panose="020B0503030101060003" pitchFamily="34" charset="0"/>
              </a:rPr>
              <a:t>    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Wolbachia di 5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Kab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/Kota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 </a:t>
            </a:r>
            <a:r>
              <a:rPr lang="en-GB" sz="2400" b="1" dirty="0" err="1">
                <a:solidFill>
                  <a:prstClr val="white"/>
                </a:solidFill>
                <a:latin typeface="Raleway" panose="020B0503030101060003" pitchFamily="34" charset="0"/>
              </a:rPr>
              <a:t>Simulasi</a:t>
            </a:r>
            <a:r>
              <a:rPr lang="en-GB" sz="2400" b="1" dirty="0">
                <a:solidFill>
                  <a:prstClr val="white"/>
                </a:solidFill>
                <a:latin typeface="Raleway" panose="020B0503030101060003" pitchFamily="34" charset="0"/>
              </a:rPr>
              <a:t> </a:t>
            </a:r>
            <a:r>
              <a:rPr lang="en-GB" sz="2400" b="1" dirty="0" err="1">
                <a:solidFill>
                  <a:prstClr val="white"/>
                </a:solidFill>
                <a:latin typeface="Raleway" panose="020B0503030101060003" pitchFamily="34" charset="0"/>
              </a:rPr>
              <a:t>implementasi</a:t>
            </a:r>
            <a:r>
              <a:rPr lang="en-GB" sz="2400" b="1" dirty="0">
                <a:solidFill>
                  <a:prstClr val="white"/>
                </a:solidFill>
                <a:latin typeface="Raleway" panose="020B0503030101060003" pitchFamily="34" charset="0"/>
              </a:rPr>
              <a:t> </a:t>
            </a:r>
            <a:r>
              <a:rPr lang="en-GB" sz="2400" b="1" dirty="0" err="1">
                <a:solidFill>
                  <a:prstClr val="white"/>
                </a:solidFill>
                <a:latin typeface="Raleway" panose="020B0503030101060003" pitchFamily="34" charset="0"/>
              </a:rPr>
              <a:t>teknologi</a:t>
            </a:r>
            <a:endParaRPr lang="en-GB" sz="2400" b="1" dirty="0">
              <a:solidFill>
                <a:prstClr val="white"/>
              </a:solidFill>
              <a:latin typeface="Raleway" panose="020B0503030101060003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b="1" dirty="0">
                <a:solidFill>
                  <a:prstClr val="white"/>
                </a:solidFill>
                <a:latin typeface="Raleway" panose="020B0503030101060003" pitchFamily="34" charset="0"/>
              </a:rPr>
              <a:t>      Wolbachia di Jakarta Barat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Implementasi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teknologi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Wolbachia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b="1" dirty="0">
                <a:solidFill>
                  <a:prstClr val="white"/>
                </a:solidFill>
                <a:latin typeface="Raleway" panose="020B0503030101060003" pitchFamily="34" charset="0"/>
              </a:rPr>
              <a:t>    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dlm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Strategi Nasional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Penanggulangan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GB" sz="2400" b="1" dirty="0">
                <a:solidFill>
                  <a:prstClr val="white"/>
                </a:solidFill>
                <a:latin typeface="Raleway" panose="020B0503030101060003" pitchFamily="34" charset="0"/>
              </a:rPr>
              <a:t>    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Dengue 2021-2025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  </a:t>
            </a:r>
            <a:r>
              <a:rPr kumimoji="0" lang="en-GB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aleway" panose="020B0503030101060003" pitchFamily="34" charset="0"/>
                <a:ea typeface="+mn-ea"/>
                <a:cs typeface="+mn-cs"/>
              </a:rPr>
              <a:t>Rangkuman</a:t>
            </a:r>
            <a:endParaRPr kumimoji="0" lang="en-GB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0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A0D78C-3642-425E-A25F-CE7A59BF237C}"/>
              </a:ext>
            </a:extLst>
          </p:cNvPr>
          <p:cNvSpPr/>
          <p:nvPr/>
        </p:nvSpPr>
        <p:spPr>
          <a:xfrm rot="16200000">
            <a:off x="11405597" y="1318618"/>
            <a:ext cx="1296000" cy="2768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A15B98E-839D-4109-81E1-BA6F644B0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1229" y="1189151"/>
            <a:ext cx="904018" cy="13908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3E9DB79-6EDD-4FC3-B838-096B2B7814FA}"/>
              </a:ext>
            </a:extLst>
          </p:cNvPr>
          <p:cNvSpPr/>
          <p:nvPr/>
        </p:nvSpPr>
        <p:spPr>
          <a:xfrm>
            <a:off x="3098825" y="1165855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A202A7-A32E-4C89-8CE1-5C1700DCBEB5}"/>
              </a:ext>
            </a:extLst>
          </p:cNvPr>
          <p:cNvSpPr/>
          <p:nvPr/>
        </p:nvSpPr>
        <p:spPr>
          <a:xfrm>
            <a:off x="3468111" y="1165853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F55F34-1111-43EC-A1C9-ACA7284EFA08}"/>
              </a:ext>
            </a:extLst>
          </p:cNvPr>
          <p:cNvSpPr/>
          <p:nvPr/>
        </p:nvSpPr>
        <p:spPr>
          <a:xfrm>
            <a:off x="3832453" y="1148603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0FD54B8C-7CF0-4305-06D6-1D26EAFAE832}"/>
              </a:ext>
            </a:extLst>
          </p:cNvPr>
          <p:cNvSpPr txBox="1">
            <a:spLocks/>
          </p:cNvSpPr>
          <p:nvPr/>
        </p:nvSpPr>
        <p:spPr>
          <a:xfrm>
            <a:off x="1310013" y="4737733"/>
            <a:ext cx="5897880" cy="1380506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spc="-25" dirty="0">
                <a:solidFill>
                  <a:schemeClr val="bg1"/>
                </a:solidFill>
              </a:rPr>
              <a:t>Wolbachia:</a:t>
            </a:r>
            <a:r>
              <a:rPr lang="en-US" spc="-20" dirty="0">
                <a:solidFill>
                  <a:schemeClr val="bg1"/>
                </a:solidFill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dirty="0">
                <a:solidFill>
                  <a:schemeClr val="bg1"/>
                </a:solidFill>
              </a:rPr>
              <a:t>back</a:t>
            </a:r>
            <a:r>
              <a:rPr lang="en-US" spc="-15" dirty="0">
                <a:solidFill>
                  <a:schemeClr val="bg1"/>
                </a:solidFill>
              </a:rPr>
              <a:t> </a:t>
            </a:r>
            <a:r>
              <a:rPr lang="en-US" spc="-20" dirty="0">
                <a:solidFill>
                  <a:schemeClr val="bg1"/>
                </a:solidFill>
              </a:rPr>
              <a:t>to</a:t>
            </a:r>
            <a:r>
              <a:rPr lang="en-US" spc="-15" dirty="0">
                <a:solidFill>
                  <a:schemeClr val="bg1"/>
                </a:solidFill>
              </a:rPr>
              <a:t> nature</a:t>
            </a:r>
          </a:p>
        </p:txBody>
      </p:sp>
      <p:pic>
        <p:nvPicPr>
          <p:cNvPr id="18" name="object 3">
            <a:extLst>
              <a:ext uri="{FF2B5EF4-FFF2-40B4-BE49-F238E27FC236}">
                <a16:creationId xmlns:a16="http://schemas.microsoft.com/office/drawing/2014/main" id="{2034B953-A29B-9CE7-1EFF-AC85F4524D4B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62974" y="1621766"/>
            <a:ext cx="3364301" cy="28038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854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99092" y="2080260"/>
            <a:ext cx="767080" cy="358140"/>
          </a:xfrm>
          <a:custGeom>
            <a:avLst/>
            <a:gdLst/>
            <a:ahLst/>
            <a:cxnLst/>
            <a:rect l="l" t="t" r="r" b="b"/>
            <a:pathLst>
              <a:path w="767079" h="358139">
                <a:moveTo>
                  <a:pt x="0" y="357759"/>
                </a:moveTo>
                <a:lnTo>
                  <a:pt x="766952" y="0"/>
                </a:lnTo>
              </a:path>
            </a:pathLst>
          </a:custGeom>
          <a:ln w="12700">
            <a:solidFill>
              <a:srgbClr val="D2DE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499092" y="3252215"/>
            <a:ext cx="767080" cy="229235"/>
          </a:xfrm>
          <a:custGeom>
            <a:avLst/>
            <a:gdLst/>
            <a:ahLst/>
            <a:cxnLst/>
            <a:rect l="l" t="t" r="r" b="b"/>
            <a:pathLst>
              <a:path w="767079" h="229235">
                <a:moveTo>
                  <a:pt x="0" y="0"/>
                </a:moveTo>
                <a:lnTo>
                  <a:pt x="766952" y="229108"/>
                </a:lnTo>
              </a:path>
            </a:pathLst>
          </a:custGeom>
          <a:ln w="12700">
            <a:solidFill>
              <a:srgbClr val="00B3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855707" y="5266944"/>
            <a:ext cx="1116965" cy="0"/>
          </a:xfrm>
          <a:custGeom>
            <a:avLst/>
            <a:gdLst/>
            <a:ahLst/>
            <a:cxnLst/>
            <a:rect l="l" t="t" r="r" b="b"/>
            <a:pathLst>
              <a:path w="1116965">
                <a:moveTo>
                  <a:pt x="0" y="0"/>
                </a:moveTo>
                <a:lnTo>
                  <a:pt x="1116838" y="0"/>
                </a:lnTo>
              </a:path>
            </a:pathLst>
          </a:custGeom>
          <a:ln w="12700">
            <a:solidFill>
              <a:srgbClr val="00B3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76444" y="5266944"/>
            <a:ext cx="897890" cy="0"/>
          </a:xfrm>
          <a:custGeom>
            <a:avLst/>
            <a:gdLst/>
            <a:ahLst/>
            <a:cxnLst/>
            <a:rect l="l" t="t" r="r" b="b"/>
            <a:pathLst>
              <a:path w="897889">
                <a:moveTo>
                  <a:pt x="0" y="0"/>
                </a:moveTo>
                <a:lnTo>
                  <a:pt x="897635" y="0"/>
                </a:lnTo>
              </a:path>
            </a:pathLst>
          </a:custGeom>
          <a:ln w="12700">
            <a:solidFill>
              <a:srgbClr val="00B3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3423" y="2778251"/>
            <a:ext cx="442595" cy="0"/>
          </a:xfrm>
          <a:custGeom>
            <a:avLst/>
            <a:gdLst/>
            <a:ahLst/>
            <a:cxnLst/>
            <a:rect l="l" t="t" r="r" b="b"/>
            <a:pathLst>
              <a:path w="442595">
                <a:moveTo>
                  <a:pt x="0" y="0"/>
                </a:moveTo>
                <a:lnTo>
                  <a:pt x="442341" y="0"/>
                </a:lnTo>
              </a:path>
            </a:pathLst>
          </a:custGeom>
          <a:ln w="12700">
            <a:solidFill>
              <a:srgbClr val="00B3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70803" y="2778251"/>
            <a:ext cx="440690" cy="0"/>
          </a:xfrm>
          <a:custGeom>
            <a:avLst/>
            <a:gdLst/>
            <a:ahLst/>
            <a:cxnLst/>
            <a:rect l="l" t="t" r="r" b="b"/>
            <a:pathLst>
              <a:path w="440689">
                <a:moveTo>
                  <a:pt x="0" y="0"/>
                </a:moveTo>
                <a:lnTo>
                  <a:pt x="440435" y="0"/>
                </a:lnTo>
              </a:path>
            </a:pathLst>
          </a:custGeom>
          <a:ln w="12700">
            <a:solidFill>
              <a:srgbClr val="00B3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56659" y="2778251"/>
            <a:ext cx="441959" cy="0"/>
          </a:xfrm>
          <a:custGeom>
            <a:avLst/>
            <a:gdLst/>
            <a:ahLst/>
            <a:cxnLst/>
            <a:rect l="l" t="t" r="r" b="b"/>
            <a:pathLst>
              <a:path w="441960">
                <a:moveTo>
                  <a:pt x="0" y="0"/>
                </a:moveTo>
                <a:lnTo>
                  <a:pt x="441960" y="0"/>
                </a:lnTo>
              </a:path>
            </a:pathLst>
          </a:custGeom>
          <a:ln w="12700">
            <a:solidFill>
              <a:srgbClr val="00B3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44039" y="2778251"/>
            <a:ext cx="440690" cy="0"/>
          </a:xfrm>
          <a:custGeom>
            <a:avLst/>
            <a:gdLst/>
            <a:ahLst/>
            <a:cxnLst/>
            <a:rect l="l" t="t" r="r" b="b"/>
            <a:pathLst>
              <a:path w="440689">
                <a:moveTo>
                  <a:pt x="0" y="0"/>
                </a:moveTo>
                <a:lnTo>
                  <a:pt x="440436" y="0"/>
                </a:lnTo>
              </a:path>
            </a:pathLst>
          </a:custGeom>
          <a:ln w="12700">
            <a:solidFill>
              <a:srgbClr val="00B3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42696" y="139018"/>
            <a:ext cx="8226425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5" dirty="0">
                <a:solidFill>
                  <a:schemeClr val="bg1"/>
                </a:solidFill>
              </a:rPr>
              <a:t>Virus</a:t>
            </a:r>
            <a:r>
              <a:rPr sz="2800" b="1" spc="5" dirty="0">
                <a:solidFill>
                  <a:schemeClr val="bg1"/>
                </a:solidFill>
              </a:rPr>
              <a:t> </a:t>
            </a:r>
            <a:r>
              <a:rPr sz="2800" b="1" spc="-5" dirty="0">
                <a:solidFill>
                  <a:schemeClr val="bg1"/>
                </a:solidFill>
              </a:rPr>
              <a:t>Dengue</a:t>
            </a:r>
            <a:r>
              <a:rPr sz="2800" b="1" spc="15" dirty="0">
                <a:solidFill>
                  <a:schemeClr val="bg1"/>
                </a:solidFill>
              </a:rPr>
              <a:t> </a:t>
            </a:r>
            <a:r>
              <a:rPr sz="2800" b="1" spc="-5" dirty="0">
                <a:solidFill>
                  <a:schemeClr val="bg1"/>
                </a:solidFill>
              </a:rPr>
              <a:t>ditularkan</a:t>
            </a:r>
            <a:r>
              <a:rPr sz="2800" b="1" spc="30" dirty="0">
                <a:solidFill>
                  <a:schemeClr val="bg1"/>
                </a:solidFill>
              </a:rPr>
              <a:t> </a:t>
            </a:r>
            <a:r>
              <a:rPr sz="2800" b="1" spc="-5" dirty="0">
                <a:solidFill>
                  <a:schemeClr val="bg1"/>
                </a:solidFill>
              </a:rPr>
              <a:t>melalui</a:t>
            </a:r>
            <a:r>
              <a:rPr sz="2800" b="1" spc="40" dirty="0">
                <a:solidFill>
                  <a:schemeClr val="bg1"/>
                </a:solidFill>
              </a:rPr>
              <a:t> </a:t>
            </a:r>
            <a:r>
              <a:rPr sz="2800" b="1" spc="-5" dirty="0">
                <a:solidFill>
                  <a:schemeClr val="bg1"/>
                </a:solidFill>
              </a:rPr>
              <a:t>vektor</a:t>
            </a:r>
            <a:r>
              <a:rPr sz="2800" b="1" spc="10" dirty="0">
                <a:solidFill>
                  <a:schemeClr val="bg1"/>
                </a:solidFill>
              </a:rPr>
              <a:t> </a:t>
            </a:r>
            <a:r>
              <a:rPr sz="2800" b="1" spc="-10" dirty="0">
                <a:solidFill>
                  <a:schemeClr val="bg1"/>
                </a:solidFill>
              </a:rPr>
              <a:t>nyamuk</a:t>
            </a:r>
            <a:r>
              <a:rPr sz="2800" b="1" spc="55" dirty="0">
                <a:solidFill>
                  <a:schemeClr val="bg1"/>
                </a:solidFill>
              </a:rPr>
              <a:t> </a:t>
            </a:r>
            <a:r>
              <a:rPr sz="2800" b="1" i="1" spc="-5" dirty="0">
                <a:solidFill>
                  <a:schemeClr val="bg1"/>
                </a:solidFill>
                <a:latin typeface="Arial"/>
                <a:cs typeface="Arial"/>
              </a:rPr>
              <a:t>Aedes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691873" y="6361277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7E7E7E"/>
                </a:solidFill>
                <a:latin typeface="Arial MT"/>
                <a:cs typeface="Arial MT"/>
              </a:rPr>
              <a:t>4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1856" y="1542288"/>
            <a:ext cx="1472565" cy="276161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 marL="104775" marR="97155" indent="-635" algn="ctr">
              <a:lnSpc>
                <a:spcPct val="100000"/>
              </a:lnSpc>
              <a:spcBef>
                <a:spcPts val="1190"/>
              </a:spcBef>
            </a:pPr>
            <a:r>
              <a:rPr sz="1600" b="1" spc="-10" dirty="0">
                <a:solidFill>
                  <a:srgbClr val="007D78"/>
                </a:solidFill>
                <a:latin typeface="Arial"/>
                <a:cs typeface="Arial"/>
              </a:rPr>
              <a:t>Lingkungan </a:t>
            </a:r>
            <a:r>
              <a:rPr sz="1600" b="1" spc="-5" dirty="0">
                <a:solidFill>
                  <a:srgbClr val="007D78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007D78"/>
                </a:solidFill>
                <a:latin typeface="Arial"/>
                <a:cs typeface="Arial"/>
              </a:rPr>
              <a:t>yang </a:t>
            </a:r>
            <a:r>
              <a:rPr sz="1600" b="1" spc="-5" dirty="0">
                <a:solidFill>
                  <a:srgbClr val="007D78"/>
                </a:solidFill>
                <a:latin typeface="Arial"/>
                <a:cs typeface="Arial"/>
              </a:rPr>
              <a:t>reseptif </a:t>
            </a:r>
            <a:r>
              <a:rPr sz="1600" b="1" spc="-434" dirty="0">
                <a:solidFill>
                  <a:srgbClr val="007D7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untuk vektor 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(suhu, </a:t>
            </a:r>
            <a:r>
              <a:rPr sz="1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Arial MT"/>
                <a:cs typeface="Arial MT"/>
              </a:rPr>
              <a:t>kelembaban,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 curah </a:t>
            </a:r>
            <a:r>
              <a:rPr sz="1400" spc="-5" dirty="0">
                <a:solidFill>
                  <a:srgbClr val="404040"/>
                </a:solidFill>
                <a:latin typeface="Arial MT"/>
                <a:cs typeface="Arial MT"/>
              </a:rPr>
              <a:t>hujan,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 tempat </a:t>
            </a:r>
            <a:r>
              <a:rPr sz="1400" spc="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Arial MT"/>
                <a:cs typeface="Arial MT"/>
              </a:rPr>
              <a:t>perkembangbia </a:t>
            </a:r>
            <a:r>
              <a:rPr sz="1400" spc="-3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kan)</a:t>
            </a:r>
            <a:endParaRPr sz="1400" dirty="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284476" y="1536191"/>
            <a:ext cx="1472565" cy="276161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500">
              <a:latin typeface="Times New Roman"/>
              <a:cs typeface="Times New Roman"/>
            </a:endParaRPr>
          </a:p>
          <a:p>
            <a:pPr marL="171450" marR="163830"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Peningkatan  kepadatan 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 MT"/>
                <a:cs typeface="Arial MT"/>
              </a:rPr>
              <a:t>nyamuk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11240" y="1574291"/>
            <a:ext cx="1472565" cy="2761615"/>
          </a:xfrm>
          <a:prstGeom prst="rect">
            <a:avLst/>
          </a:prstGeom>
          <a:solidFill>
            <a:srgbClr val="C6ECEB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11125" marR="101600" indent="-1270" algn="ctr">
              <a:lnSpc>
                <a:spcPct val="100000"/>
              </a:lnSpc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Kontak 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 MT"/>
                <a:cs typeface="Arial MT"/>
              </a:rPr>
              <a:t>nyamuk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 dengan</a:t>
            </a:r>
            <a:r>
              <a:rPr sz="1600" spc="-7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orang </a:t>
            </a:r>
            <a:r>
              <a:rPr sz="1600" spc="-4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sehat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025383" y="1574291"/>
            <a:ext cx="1472565" cy="2761615"/>
          </a:xfrm>
          <a:prstGeom prst="rect">
            <a:avLst/>
          </a:prstGeom>
          <a:solidFill>
            <a:srgbClr val="C6ECEB"/>
          </a:solidFill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550">
              <a:latin typeface="Times New Roman"/>
              <a:cs typeface="Times New Roman"/>
            </a:endParaRPr>
          </a:p>
          <a:p>
            <a:pPr marL="144145" marR="133985" indent="-1270" algn="ctr">
              <a:lnSpc>
                <a:spcPct val="100000"/>
              </a:lnSpc>
            </a:pPr>
            <a:r>
              <a:rPr sz="1600" b="1" spc="-5" dirty="0">
                <a:solidFill>
                  <a:srgbClr val="007D78"/>
                </a:solidFill>
                <a:latin typeface="Arial"/>
                <a:cs typeface="Arial"/>
              </a:rPr>
              <a:t>Inkubasi </a:t>
            </a:r>
            <a:r>
              <a:rPr sz="1600" b="1" dirty="0">
                <a:solidFill>
                  <a:srgbClr val="007D7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7D78"/>
                </a:solidFill>
                <a:latin typeface="Arial"/>
                <a:cs typeface="Arial"/>
              </a:rPr>
              <a:t>Intrinsik </a:t>
            </a:r>
            <a:r>
              <a:rPr sz="1600" b="1" dirty="0">
                <a:solidFill>
                  <a:srgbClr val="007D7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7D78"/>
                </a:solidFill>
                <a:latin typeface="Arial MT"/>
                <a:cs typeface="Arial MT"/>
              </a:rPr>
              <a:t>(dalam</a:t>
            </a:r>
            <a:r>
              <a:rPr sz="1600" spc="-55" dirty="0">
                <a:solidFill>
                  <a:srgbClr val="007D7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D78"/>
                </a:solidFill>
                <a:latin typeface="Arial MT"/>
                <a:cs typeface="Arial MT"/>
              </a:rPr>
              <a:t>tubuh </a:t>
            </a:r>
            <a:r>
              <a:rPr sz="1600" spc="-430" dirty="0">
                <a:solidFill>
                  <a:srgbClr val="007D78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7D78"/>
                </a:solidFill>
                <a:latin typeface="Arial MT"/>
                <a:cs typeface="Arial MT"/>
              </a:rPr>
              <a:t>manusia)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>
              <a:latin typeface="Arial MT"/>
              <a:cs typeface="Arial MT"/>
            </a:endParaRPr>
          </a:p>
          <a:p>
            <a:pPr marL="144145" marR="135890" indent="1270" algn="ctr">
              <a:lnSpc>
                <a:spcPct val="100000"/>
              </a:lnSpc>
            </a:pPr>
            <a:r>
              <a:rPr sz="1200" spc="-5" dirty="0">
                <a:solidFill>
                  <a:srgbClr val="007D78"/>
                </a:solidFill>
                <a:latin typeface="Arial MT"/>
                <a:cs typeface="Arial MT"/>
              </a:rPr>
              <a:t>Viremia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(kadar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virus</a:t>
            </a:r>
            <a:r>
              <a:rPr sz="12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tinggi</a:t>
            </a:r>
            <a:r>
              <a:rPr sz="12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dalam </a:t>
            </a:r>
            <a:r>
              <a:rPr sz="1200" spc="-3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tubuh)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terjadi 2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hari sebelum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demam – </a:t>
            </a:r>
            <a:r>
              <a:rPr sz="1200" spc="-5" dirty="0">
                <a:solidFill>
                  <a:srgbClr val="404040"/>
                </a:solidFill>
                <a:latin typeface="Arial MT"/>
                <a:cs typeface="Arial MT"/>
              </a:rPr>
              <a:t>H5 </a:t>
            </a:r>
            <a:r>
              <a:rPr sz="1200" dirty="0">
                <a:solidFill>
                  <a:srgbClr val="404040"/>
                </a:solidFill>
                <a:latin typeface="Arial MT"/>
                <a:cs typeface="Arial MT"/>
              </a:rPr>
              <a:t> demam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65664" y="1493519"/>
            <a:ext cx="1412875" cy="1102360"/>
          </a:xfrm>
          <a:prstGeom prst="rect">
            <a:avLst/>
          </a:prstGeom>
          <a:solidFill>
            <a:srgbClr val="D2DE00"/>
          </a:solidFill>
        </p:spPr>
        <p:txBody>
          <a:bodyPr vert="horz" wrap="square" lIns="0" tIns="180340" rIns="0" bIns="0" rtlCol="0">
            <a:spAutoFit/>
          </a:bodyPr>
          <a:lstStyle/>
          <a:p>
            <a:pPr marL="238760" marR="200660" indent="-29209" algn="just">
              <a:lnSpc>
                <a:spcPct val="100000"/>
              </a:lnSpc>
              <a:spcBef>
                <a:spcPts val="1420"/>
              </a:spcBef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Meningga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l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,  cacat atau </a:t>
            </a:r>
            <a:r>
              <a:rPr sz="1600" spc="-4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sembuh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65664" y="2956560"/>
            <a:ext cx="1412875" cy="1102360"/>
          </a:xfrm>
          <a:prstGeom prst="rect">
            <a:avLst/>
          </a:prstGeom>
          <a:solidFill>
            <a:srgbClr val="C6ECEB"/>
          </a:solidFill>
        </p:spPr>
        <p:txBody>
          <a:bodyPr vert="horz" wrap="square" lIns="0" tIns="180975" rIns="0" bIns="0" rtlCol="0">
            <a:spAutoFit/>
          </a:bodyPr>
          <a:lstStyle/>
          <a:p>
            <a:pPr marL="209550" marR="200025" indent="-1270" algn="ctr">
              <a:lnSpc>
                <a:spcPct val="100000"/>
              </a:lnSpc>
              <a:spcBef>
                <a:spcPts val="1425"/>
              </a:spcBef>
            </a:pPr>
            <a:r>
              <a:rPr sz="1600" spc="-10" dirty="0">
                <a:solidFill>
                  <a:srgbClr val="404040"/>
                </a:solidFill>
                <a:latin typeface="Arial MT"/>
                <a:cs typeface="Arial MT"/>
              </a:rPr>
              <a:t>Nyamuk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 menggigit 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orang</a:t>
            </a:r>
            <a:r>
              <a:rPr sz="16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sakit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920239" y="2580132"/>
            <a:ext cx="309880" cy="396240"/>
          </a:xfrm>
          <a:custGeom>
            <a:avLst/>
            <a:gdLst/>
            <a:ahLst/>
            <a:cxnLst/>
            <a:rect l="l" t="t" r="r" b="b"/>
            <a:pathLst>
              <a:path w="309880" h="396239">
                <a:moveTo>
                  <a:pt x="154686" y="0"/>
                </a:moveTo>
                <a:lnTo>
                  <a:pt x="0" y="0"/>
                </a:lnTo>
                <a:lnTo>
                  <a:pt x="154686" y="198119"/>
                </a:lnTo>
                <a:lnTo>
                  <a:pt x="0" y="396239"/>
                </a:lnTo>
                <a:lnTo>
                  <a:pt x="154686" y="396239"/>
                </a:lnTo>
                <a:lnTo>
                  <a:pt x="309372" y="198119"/>
                </a:lnTo>
                <a:lnTo>
                  <a:pt x="154686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718047" y="2572511"/>
            <a:ext cx="309880" cy="396240"/>
          </a:xfrm>
          <a:custGeom>
            <a:avLst/>
            <a:gdLst/>
            <a:ahLst/>
            <a:cxnLst/>
            <a:rect l="l" t="t" r="r" b="b"/>
            <a:pathLst>
              <a:path w="309879" h="396239">
                <a:moveTo>
                  <a:pt x="154686" y="0"/>
                </a:moveTo>
                <a:lnTo>
                  <a:pt x="0" y="0"/>
                </a:lnTo>
                <a:lnTo>
                  <a:pt x="154686" y="198120"/>
                </a:lnTo>
                <a:lnTo>
                  <a:pt x="0" y="396239"/>
                </a:lnTo>
                <a:lnTo>
                  <a:pt x="154686" y="396239"/>
                </a:lnTo>
                <a:lnTo>
                  <a:pt x="309372" y="198120"/>
                </a:lnTo>
                <a:lnTo>
                  <a:pt x="154686" y="0"/>
                </a:lnTo>
                <a:close/>
              </a:path>
            </a:pathLst>
          </a:custGeom>
          <a:solidFill>
            <a:srgbClr val="00B3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68768" y="2572511"/>
            <a:ext cx="307975" cy="396240"/>
          </a:xfrm>
          <a:custGeom>
            <a:avLst/>
            <a:gdLst/>
            <a:ahLst/>
            <a:cxnLst/>
            <a:rect l="l" t="t" r="r" b="b"/>
            <a:pathLst>
              <a:path w="307975" h="396239">
                <a:moveTo>
                  <a:pt x="153924" y="0"/>
                </a:moveTo>
                <a:lnTo>
                  <a:pt x="0" y="0"/>
                </a:lnTo>
                <a:lnTo>
                  <a:pt x="153924" y="198120"/>
                </a:lnTo>
                <a:lnTo>
                  <a:pt x="0" y="396239"/>
                </a:lnTo>
                <a:lnTo>
                  <a:pt x="153924" y="396239"/>
                </a:lnTo>
                <a:lnTo>
                  <a:pt x="307848" y="198120"/>
                </a:lnTo>
                <a:lnTo>
                  <a:pt x="153924" y="0"/>
                </a:lnTo>
                <a:close/>
              </a:path>
            </a:pathLst>
          </a:custGeom>
          <a:solidFill>
            <a:srgbClr val="00B3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945211" y="1002412"/>
            <a:ext cx="451484" cy="445770"/>
            <a:chOff x="945211" y="1002412"/>
            <a:chExt cx="451484" cy="445770"/>
          </a:xfrm>
        </p:grpSpPr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6789" y="1347717"/>
              <a:ext cx="65070" cy="10006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45211" y="1002412"/>
              <a:ext cx="451484" cy="313690"/>
            </a:xfrm>
            <a:custGeom>
              <a:avLst/>
              <a:gdLst/>
              <a:ahLst/>
              <a:cxnLst/>
              <a:rect l="l" t="t" r="r" b="b"/>
              <a:pathLst>
                <a:path w="451484" h="313690">
                  <a:moveTo>
                    <a:pt x="105392" y="115572"/>
                  </a:moveTo>
                  <a:lnTo>
                    <a:pt x="60899" y="123129"/>
                  </a:lnTo>
                  <a:lnTo>
                    <a:pt x="7986" y="175475"/>
                  </a:lnTo>
                  <a:lnTo>
                    <a:pt x="0" y="213932"/>
                  </a:lnTo>
                  <a:lnTo>
                    <a:pt x="6988" y="251064"/>
                  </a:lnTo>
                  <a:lnTo>
                    <a:pt x="26561" y="281942"/>
                  </a:lnTo>
                  <a:lnTo>
                    <a:pt x="55984" y="303631"/>
                  </a:lnTo>
                  <a:lnTo>
                    <a:pt x="92522" y="313198"/>
                  </a:lnTo>
                  <a:lnTo>
                    <a:pt x="237871" y="313198"/>
                  </a:lnTo>
                  <a:lnTo>
                    <a:pt x="254312" y="296725"/>
                  </a:lnTo>
                  <a:lnTo>
                    <a:pt x="93091" y="296725"/>
                  </a:lnTo>
                  <a:lnTo>
                    <a:pt x="61609" y="287769"/>
                  </a:lnTo>
                  <a:lnTo>
                    <a:pt x="36861" y="268112"/>
                  </a:lnTo>
                  <a:lnTo>
                    <a:pt x="21286" y="240605"/>
                  </a:lnTo>
                  <a:lnTo>
                    <a:pt x="17323" y="208098"/>
                  </a:lnTo>
                  <a:lnTo>
                    <a:pt x="25512" y="178120"/>
                  </a:lnTo>
                  <a:lnTo>
                    <a:pt x="43498" y="153996"/>
                  </a:lnTo>
                  <a:lnTo>
                    <a:pt x="68921" y="137909"/>
                  </a:lnTo>
                  <a:lnTo>
                    <a:pt x="99424" y="132045"/>
                  </a:lnTo>
                  <a:lnTo>
                    <a:pt x="133464" y="132045"/>
                  </a:lnTo>
                  <a:lnTo>
                    <a:pt x="133686" y="117426"/>
                  </a:lnTo>
                  <a:lnTo>
                    <a:pt x="133742" y="117179"/>
                  </a:lnTo>
                  <a:lnTo>
                    <a:pt x="117220" y="117179"/>
                  </a:lnTo>
                  <a:lnTo>
                    <a:pt x="111347" y="116108"/>
                  </a:lnTo>
                  <a:lnTo>
                    <a:pt x="105392" y="115572"/>
                  </a:lnTo>
                  <a:close/>
                </a:path>
                <a:path w="451484" h="313690">
                  <a:moveTo>
                    <a:pt x="133464" y="132045"/>
                  </a:moveTo>
                  <a:lnTo>
                    <a:pt x="104405" y="132045"/>
                  </a:lnTo>
                  <a:lnTo>
                    <a:pt x="109372" y="132491"/>
                  </a:lnTo>
                  <a:lnTo>
                    <a:pt x="133391" y="136863"/>
                  </a:lnTo>
                  <a:lnTo>
                    <a:pt x="133464" y="132045"/>
                  </a:lnTo>
                  <a:close/>
                </a:path>
                <a:path w="451484" h="313690">
                  <a:moveTo>
                    <a:pt x="237151" y="0"/>
                  </a:moveTo>
                  <a:lnTo>
                    <a:pt x="191201" y="9231"/>
                  </a:lnTo>
                  <a:lnTo>
                    <a:pt x="153429" y="34249"/>
                  </a:lnTo>
                  <a:lnTo>
                    <a:pt x="127535" y="71436"/>
                  </a:lnTo>
                  <a:lnTo>
                    <a:pt x="117220" y="117179"/>
                  </a:lnTo>
                  <a:lnTo>
                    <a:pt x="133742" y="117179"/>
                  </a:lnTo>
                  <a:lnTo>
                    <a:pt x="142635" y="78017"/>
                  </a:lnTo>
                  <a:lnTo>
                    <a:pt x="164983" y="45985"/>
                  </a:lnTo>
                  <a:lnTo>
                    <a:pt x="197549" y="24435"/>
                  </a:lnTo>
                  <a:lnTo>
                    <a:pt x="237151" y="16472"/>
                  </a:lnTo>
                  <a:lnTo>
                    <a:pt x="297139" y="16472"/>
                  </a:lnTo>
                  <a:lnTo>
                    <a:pt x="269107" y="4405"/>
                  </a:lnTo>
                  <a:lnTo>
                    <a:pt x="237151" y="0"/>
                  </a:lnTo>
                  <a:close/>
                </a:path>
                <a:path w="451484" h="313690">
                  <a:moveTo>
                    <a:pt x="424074" y="74317"/>
                  </a:moveTo>
                  <a:lnTo>
                    <a:pt x="373183" y="74317"/>
                  </a:lnTo>
                  <a:lnTo>
                    <a:pt x="385996" y="75296"/>
                  </a:lnTo>
                  <a:lnTo>
                    <a:pt x="398406" y="78296"/>
                  </a:lnTo>
                  <a:lnTo>
                    <a:pt x="436015" y="103439"/>
                  </a:lnTo>
                  <a:lnTo>
                    <a:pt x="440545" y="110145"/>
                  </a:lnTo>
                  <a:lnTo>
                    <a:pt x="451245" y="99425"/>
                  </a:lnTo>
                  <a:lnTo>
                    <a:pt x="442852" y="87028"/>
                  </a:lnTo>
                  <a:lnTo>
                    <a:pt x="424074" y="74317"/>
                  </a:lnTo>
                  <a:close/>
                </a:path>
                <a:path w="451484" h="313690">
                  <a:moveTo>
                    <a:pt x="297139" y="16472"/>
                  </a:moveTo>
                  <a:lnTo>
                    <a:pt x="237151" y="16472"/>
                  </a:lnTo>
                  <a:lnTo>
                    <a:pt x="264702" y="20217"/>
                  </a:lnTo>
                  <a:lnTo>
                    <a:pt x="289804" y="31003"/>
                  </a:lnTo>
                  <a:lnTo>
                    <a:pt x="311156" y="48052"/>
                  </a:lnTo>
                  <a:lnTo>
                    <a:pt x="327457" y="70583"/>
                  </a:lnTo>
                  <a:lnTo>
                    <a:pt x="333947" y="82738"/>
                  </a:lnTo>
                  <a:lnTo>
                    <a:pt x="347058" y="78483"/>
                  </a:lnTo>
                  <a:lnTo>
                    <a:pt x="353450" y="76672"/>
                  </a:lnTo>
                  <a:lnTo>
                    <a:pt x="359956" y="75370"/>
                  </a:lnTo>
                  <a:lnTo>
                    <a:pt x="366545" y="74583"/>
                  </a:lnTo>
                  <a:lnTo>
                    <a:pt x="373183" y="74317"/>
                  </a:lnTo>
                  <a:lnTo>
                    <a:pt x="424074" y="74317"/>
                  </a:lnTo>
                  <a:lnTo>
                    <a:pt x="411523" y="65820"/>
                  </a:lnTo>
                  <a:lnTo>
                    <a:pt x="397103" y="62820"/>
                  </a:lnTo>
                  <a:lnTo>
                    <a:pt x="341974" y="62820"/>
                  </a:lnTo>
                  <a:lnTo>
                    <a:pt x="323016" y="36711"/>
                  </a:lnTo>
                  <a:lnTo>
                    <a:pt x="298228" y="16940"/>
                  </a:lnTo>
                  <a:lnTo>
                    <a:pt x="297139" y="16472"/>
                  </a:lnTo>
                  <a:close/>
                </a:path>
                <a:path w="451484" h="313690">
                  <a:moveTo>
                    <a:pt x="373183" y="57844"/>
                  </a:moveTo>
                  <a:lnTo>
                    <a:pt x="365253" y="58165"/>
                  </a:lnTo>
                  <a:lnTo>
                    <a:pt x="357383" y="59105"/>
                  </a:lnTo>
                  <a:lnTo>
                    <a:pt x="349612" y="60658"/>
                  </a:lnTo>
                  <a:lnTo>
                    <a:pt x="341974" y="62820"/>
                  </a:lnTo>
                  <a:lnTo>
                    <a:pt x="397103" y="62820"/>
                  </a:lnTo>
                  <a:lnTo>
                    <a:pt x="373183" y="57844"/>
                  </a:lnTo>
                  <a:close/>
                </a:path>
              </a:pathLst>
            </a:custGeom>
            <a:solidFill>
              <a:srgbClr val="00B3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/>
          <p:nvPr/>
        </p:nvSpPr>
        <p:spPr>
          <a:xfrm>
            <a:off x="2538991" y="1181277"/>
            <a:ext cx="203200" cy="259079"/>
          </a:xfrm>
          <a:custGeom>
            <a:avLst/>
            <a:gdLst/>
            <a:ahLst/>
            <a:cxnLst/>
            <a:rect l="l" t="t" r="r" b="b"/>
            <a:pathLst>
              <a:path w="203200" h="259080">
                <a:moveTo>
                  <a:pt x="100194" y="0"/>
                </a:moveTo>
                <a:lnTo>
                  <a:pt x="74439" y="41338"/>
                </a:lnTo>
                <a:lnTo>
                  <a:pt x="80118" y="56361"/>
                </a:lnTo>
                <a:lnTo>
                  <a:pt x="91253" y="68663"/>
                </a:lnTo>
                <a:lnTo>
                  <a:pt x="164411" y="123449"/>
                </a:lnTo>
                <a:lnTo>
                  <a:pt x="169716" y="118143"/>
                </a:lnTo>
                <a:lnTo>
                  <a:pt x="95709" y="62729"/>
                </a:lnTo>
                <a:lnTo>
                  <a:pt x="86464" y="52516"/>
                </a:lnTo>
                <a:lnTo>
                  <a:pt x="81747" y="40045"/>
                </a:lnTo>
                <a:lnTo>
                  <a:pt x="81810" y="26716"/>
                </a:lnTo>
                <a:lnTo>
                  <a:pt x="86905" y="13930"/>
                </a:lnTo>
                <a:lnTo>
                  <a:pt x="89893" y="9221"/>
                </a:lnTo>
                <a:lnTo>
                  <a:pt x="93288" y="7331"/>
                </a:lnTo>
                <a:lnTo>
                  <a:pt x="96971" y="7238"/>
                </a:lnTo>
                <a:lnTo>
                  <a:pt x="112101" y="7207"/>
                </a:lnTo>
                <a:lnTo>
                  <a:pt x="106894" y="2432"/>
                </a:lnTo>
                <a:lnTo>
                  <a:pt x="100194" y="0"/>
                </a:lnTo>
                <a:close/>
              </a:path>
              <a:path w="203200" h="259080">
                <a:moveTo>
                  <a:pt x="112101" y="7207"/>
                </a:moveTo>
                <a:lnTo>
                  <a:pt x="100875" y="7207"/>
                </a:lnTo>
                <a:lnTo>
                  <a:pt x="104226" y="8911"/>
                </a:lnTo>
                <a:lnTo>
                  <a:pt x="106687" y="12350"/>
                </a:lnTo>
                <a:lnTo>
                  <a:pt x="177919" y="109941"/>
                </a:lnTo>
                <a:lnTo>
                  <a:pt x="183253" y="104607"/>
                </a:lnTo>
                <a:lnTo>
                  <a:pt x="135303" y="38906"/>
                </a:lnTo>
                <a:lnTo>
                  <a:pt x="136414" y="31820"/>
                </a:lnTo>
                <a:lnTo>
                  <a:pt x="136758" y="31111"/>
                </a:lnTo>
                <a:lnTo>
                  <a:pt x="129609" y="31111"/>
                </a:lnTo>
                <a:lnTo>
                  <a:pt x="112338" y="7424"/>
                </a:lnTo>
                <a:lnTo>
                  <a:pt x="112101" y="7207"/>
                </a:lnTo>
                <a:close/>
              </a:path>
              <a:path w="203200" h="259080">
                <a:moveTo>
                  <a:pt x="168358" y="15046"/>
                </a:moveTo>
                <a:lnTo>
                  <a:pt x="154442" y="15046"/>
                </a:lnTo>
                <a:lnTo>
                  <a:pt x="155010" y="15077"/>
                </a:lnTo>
                <a:lnTo>
                  <a:pt x="155575" y="15170"/>
                </a:lnTo>
                <a:lnTo>
                  <a:pt x="159221" y="15666"/>
                </a:lnTo>
                <a:lnTo>
                  <a:pt x="162364" y="17986"/>
                </a:lnTo>
                <a:lnTo>
                  <a:pt x="163953" y="21305"/>
                </a:lnTo>
                <a:lnTo>
                  <a:pt x="197572" y="90288"/>
                </a:lnTo>
                <a:lnTo>
                  <a:pt x="203139" y="84722"/>
                </a:lnTo>
                <a:lnTo>
                  <a:pt x="170649" y="18039"/>
                </a:lnTo>
                <a:lnTo>
                  <a:pt x="168358" y="15046"/>
                </a:lnTo>
                <a:close/>
              </a:path>
              <a:path w="203200" h="259080">
                <a:moveTo>
                  <a:pt x="152937" y="7642"/>
                </a:moveTo>
                <a:lnTo>
                  <a:pt x="129609" y="31111"/>
                </a:lnTo>
                <a:lnTo>
                  <a:pt x="136758" y="31111"/>
                </a:lnTo>
                <a:lnTo>
                  <a:pt x="139610" y="25224"/>
                </a:lnTo>
                <a:lnTo>
                  <a:pt x="147848" y="16316"/>
                </a:lnTo>
                <a:lnTo>
                  <a:pt x="150790" y="15046"/>
                </a:lnTo>
                <a:lnTo>
                  <a:pt x="168358" y="15046"/>
                </a:lnTo>
                <a:lnTo>
                  <a:pt x="166166" y="12183"/>
                </a:lnTo>
                <a:lnTo>
                  <a:pt x="159996" y="8627"/>
                </a:lnTo>
                <a:lnTo>
                  <a:pt x="152937" y="7642"/>
                </a:lnTo>
                <a:close/>
              </a:path>
              <a:path w="203200" h="259080">
                <a:moveTo>
                  <a:pt x="71513" y="216342"/>
                </a:moveTo>
                <a:lnTo>
                  <a:pt x="64415" y="216342"/>
                </a:lnTo>
                <a:lnTo>
                  <a:pt x="61458" y="223573"/>
                </a:lnTo>
                <a:lnTo>
                  <a:pt x="56825" y="229999"/>
                </a:lnTo>
                <a:lnTo>
                  <a:pt x="20756" y="249612"/>
                </a:lnTo>
                <a:lnTo>
                  <a:pt x="1495" y="251719"/>
                </a:lnTo>
                <a:lnTo>
                  <a:pt x="0" y="253541"/>
                </a:lnTo>
                <a:lnTo>
                  <a:pt x="390" y="257516"/>
                </a:lnTo>
                <a:lnTo>
                  <a:pt x="2038" y="258975"/>
                </a:lnTo>
                <a:lnTo>
                  <a:pt x="4400" y="258913"/>
                </a:lnTo>
                <a:lnTo>
                  <a:pt x="21609" y="257004"/>
                </a:lnTo>
                <a:lnTo>
                  <a:pt x="29996" y="255442"/>
                </a:lnTo>
                <a:lnTo>
                  <a:pt x="33696" y="254157"/>
                </a:lnTo>
                <a:lnTo>
                  <a:pt x="71513" y="216342"/>
                </a:lnTo>
                <a:close/>
              </a:path>
              <a:path w="203200" h="259080">
                <a:moveTo>
                  <a:pt x="43829" y="206461"/>
                </a:moveTo>
                <a:lnTo>
                  <a:pt x="41788" y="207636"/>
                </a:lnTo>
                <a:lnTo>
                  <a:pt x="40723" y="211601"/>
                </a:lnTo>
                <a:lnTo>
                  <a:pt x="41899" y="213643"/>
                </a:lnTo>
                <a:lnTo>
                  <a:pt x="44009" y="214204"/>
                </a:lnTo>
                <a:lnTo>
                  <a:pt x="51078" y="215976"/>
                </a:lnTo>
                <a:lnTo>
                  <a:pt x="55556" y="216531"/>
                </a:lnTo>
                <a:lnTo>
                  <a:pt x="61577" y="216531"/>
                </a:lnTo>
                <a:lnTo>
                  <a:pt x="62972" y="216460"/>
                </a:lnTo>
                <a:lnTo>
                  <a:pt x="64415" y="216342"/>
                </a:lnTo>
                <a:lnTo>
                  <a:pt x="71513" y="216342"/>
                </a:lnTo>
                <a:lnTo>
                  <a:pt x="78377" y="209479"/>
                </a:lnTo>
                <a:lnTo>
                  <a:pt x="61216" y="209479"/>
                </a:lnTo>
                <a:lnTo>
                  <a:pt x="54743" y="209219"/>
                </a:lnTo>
                <a:lnTo>
                  <a:pt x="45815" y="206991"/>
                </a:lnTo>
                <a:lnTo>
                  <a:pt x="43829" y="206461"/>
                </a:lnTo>
                <a:close/>
              </a:path>
              <a:path w="203200" h="259080">
                <a:moveTo>
                  <a:pt x="100968" y="132095"/>
                </a:moveTo>
                <a:lnTo>
                  <a:pt x="96261" y="135224"/>
                </a:lnTo>
                <a:lnTo>
                  <a:pt x="95277" y="136454"/>
                </a:lnTo>
                <a:lnTo>
                  <a:pt x="67540" y="208435"/>
                </a:lnTo>
                <a:lnTo>
                  <a:pt x="61216" y="209479"/>
                </a:lnTo>
                <a:lnTo>
                  <a:pt x="78377" y="209479"/>
                </a:lnTo>
                <a:lnTo>
                  <a:pt x="81785" y="206071"/>
                </a:lnTo>
                <a:lnTo>
                  <a:pt x="76454" y="206071"/>
                </a:lnTo>
                <a:lnTo>
                  <a:pt x="101685" y="140566"/>
                </a:lnTo>
                <a:lnTo>
                  <a:pt x="110627" y="140566"/>
                </a:lnTo>
                <a:lnTo>
                  <a:pt x="105592" y="133021"/>
                </a:lnTo>
                <a:lnTo>
                  <a:pt x="100968" y="132095"/>
                </a:lnTo>
                <a:close/>
              </a:path>
              <a:path w="203200" h="259080">
                <a:moveTo>
                  <a:pt x="86667" y="201189"/>
                </a:moveTo>
                <a:lnTo>
                  <a:pt x="83501" y="203388"/>
                </a:lnTo>
                <a:lnTo>
                  <a:pt x="76454" y="206071"/>
                </a:lnTo>
                <a:lnTo>
                  <a:pt x="81785" y="206071"/>
                </a:lnTo>
                <a:lnTo>
                  <a:pt x="86667" y="201189"/>
                </a:lnTo>
                <a:close/>
              </a:path>
              <a:path w="203200" h="259080">
                <a:moveTo>
                  <a:pt x="110627" y="140566"/>
                </a:moveTo>
                <a:lnTo>
                  <a:pt x="101685" y="140566"/>
                </a:lnTo>
                <a:lnTo>
                  <a:pt x="112632" y="156956"/>
                </a:lnTo>
                <a:lnTo>
                  <a:pt x="105039" y="175143"/>
                </a:lnTo>
                <a:lnTo>
                  <a:pt x="98386" y="181795"/>
                </a:lnTo>
                <a:lnTo>
                  <a:pt x="94613" y="188246"/>
                </a:lnTo>
                <a:lnTo>
                  <a:pt x="94746" y="193110"/>
                </a:lnTo>
                <a:lnTo>
                  <a:pt x="122945" y="164913"/>
                </a:lnTo>
                <a:lnTo>
                  <a:pt x="117395" y="164913"/>
                </a:lnTo>
                <a:lnTo>
                  <a:pt x="117616" y="164392"/>
                </a:lnTo>
                <a:lnTo>
                  <a:pt x="123465" y="164392"/>
                </a:lnTo>
                <a:lnTo>
                  <a:pt x="127267" y="160590"/>
                </a:lnTo>
                <a:lnTo>
                  <a:pt x="124008" y="160590"/>
                </a:lnTo>
                <a:lnTo>
                  <a:pt x="121029" y="156154"/>
                </a:lnTo>
                <a:lnTo>
                  <a:pt x="124142" y="148708"/>
                </a:lnTo>
                <a:lnTo>
                  <a:pt x="116061" y="148708"/>
                </a:lnTo>
                <a:lnTo>
                  <a:pt x="110627" y="140566"/>
                </a:lnTo>
                <a:close/>
              </a:path>
              <a:path w="203200" h="259080">
                <a:moveTo>
                  <a:pt x="123465" y="164392"/>
                </a:moveTo>
                <a:lnTo>
                  <a:pt x="117616" y="164392"/>
                </a:lnTo>
                <a:lnTo>
                  <a:pt x="117768" y="164649"/>
                </a:lnTo>
                <a:lnTo>
                  <a:pt x="117395" y="164913"/>
                </a:lnTo>
                <a:lnTo>
                  <a:pt x="122945" y="164913"/>
                </a:lnTo>
                <a:lnTo>
                  <a:pt x="123465" y="164392"/>
                </a:lnTo>
                <a:close/>
              </a:path>
              <a:path w="203200" h="259080">
                <a:moveTo>
                  <a:pt x="131738" y="156120"/>
                </a:moveTo>
                <a:lnTo>
                  <a:pt x="131139" y="156417"/>
                </a:lnTo>
                <a:lnTo>
                  <a:pt x="127471" y="158468"/>
                </a:lnTo>
                <a:lnTo>
                  <a:pt x="124008" y="160590"/>
                </a:lnTo>
                <a:lnTo>
                  <a:pt x="127267" y="160590"/>
                </a:lnTo>
                <a:lnTo>
                  <a:pt x="131738" y="156120"/>
                </a:lnTo>
                <a:close/>
              </a:path>
              <a:path w="203200" h="259080">
                <a:moveTo>
                  <a:pt x="136805" y="140206"/>
                </a:moveTo>
                <a:lnTo>
                  <a:pt x="127697" y="140206"/>
                </a:lnTo>
                <a:lnTo>
                  <a:pt x="135922" y="151936"/>
                </a:lnTo>
                <a:lnTo>
                  <a:pt x="141275" y="146583"/>
                </a:lnTo>
                <a:lnTo>
                  <a:pt x="136805" y="140206"/>
                </a:lnTo>
                <a:close/>
              </a:path>
              <a:path w="203200" h="259080">
                <a:moveTo>
                  <a:pt x="126813" y="131754"/>
                </a:moveTo>
                <a:lnTo>
                  <a:pt x="122283" y="134918"/>
                </a:lnTo>
                <a:lnTo>
                  <a:pt x="121380" y="136039"/>
                </a:lnTo>
                <a:lnTo>
                  <a:pt x="116061" y="148708"/>
                </a:lnTo>
                <a:lnTo>
                  <a:pt x="124142" y="148708"/>
                </a:lnTo>
                <a:lnTo>
                  <a:pt x="127697" y="140206"/>
                </a:lnTo>
                <a:lnTo>
                  <a:pt x="136805" y="140206"/>
                </a:lnTo>
                <a:lnTo>
                  <a:pt x="131455" y="132575"/>
                </a:lnTo>
                <a:lnTo>
                  <a:pt x="126813" y="131754"/>
                </a:lnTo>
                <a:close/>
              </a:path>
            </a:pathLst>
          </a:custGeom>
          <a:solidFill>
            <a:srgbClr val="00B3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872747" y="1181277"/>
            <a:ext cx="203200" cy="259079"/>
          </a:xfrm>
          <a:custGeom>
            <a:avLst/>
            <a:gdLst/>
            <a:ahLst/>
            <a:cxnLst/>
            <a:rect l="l" t="t" r="r" b="b"/>
            <a:pathLst>
              <a:path w="203200" h="259080">
                <a:moveTo>
                  <a:pt x="100194" y="0"/>
                </a:moveTo>
                <a:lnTo>
                  <a:pt x="74439" y="41338"/>
                </a:lnTo>
                <a:lnTo>
                  <a:pt x="80118" y="56361"/>
                </a:lnTo>
                <a:lnTo>
                  <a:pt x="91253" y="68663"/>
                </a:lnTo>
                <a:lnTo>
                  <a:pt x="164410" y="123449"/>
                </a:lnTo>
                <a:lnTo>
                  <a:pt x="169716" y="118143"/>
                </a:lnTo>
                <a:lnTo>
                  <a:pt x="95709" y="62729"/>
                </a:lnTo>
                <a:lnTo>
                  <a:pt x="86464" y="52516"/>
                </a:lnTo>
                <a:lnTo>
                  <a:pt x="81747" y="40045"/>
                </a:lnTo>
                <a:lnTo>
                  <a:pt x="81810" y="26716"/>
                </a:lnTo>
                <a:lnTo>
                  <a:pt x="86905" y="13930"/>
                </a:lnTo>
                <a:lnTo>
                  <a:pt x="89893" y="9221"/>
                </a:lnTo>
                <a:lnTo>
                  <a:pt x="93288" y="7331"/>
                </a:lnTo>
                <a:lnTo>
                  <a:pt x="96971" y="7238"/>
                </a:lnTo>
                <a:lnTo>
                  <a:pt x="112101" y="7207"/>
                </a:lnTo>
                <a:lnTo>
                  <a:pt x="106894" y="2432"/>
                </a:lnTo>
                <a:lnTo>
                  <a:pt x="100194" y="0"/>
                </a:lnTo>
                <a:close/>
              </a:path>
              <a:path w="203200" h="259080">
                <a:moveTo>
                  <a:pt x="112101" y="7207"/>
                </a:moveTo>
                <a:lnTo>
                  <a:pt x="100875" y="7207"/>
                </a:lnTo>
                <a:lnTo>
                  <a:pt x="104226" y="8911"/>
                </a:lnTo>
                <a:lnTo>
                  <a:pt x="106687" y="12350"/>
                </a:lnTo>
                <a:lnTo>
                  <a:pt x="177919" y="109941"/>
                </a:lnTo>
                <a:lnTo>
                  <a:pt x="183252" y="104607"/>
                </a:lnTo>
                <a:lnTo>
                  <a:pt x="135303" y="38906"/>
                </a:lnTo>
                <a:lnTo>
                  <a:pt x="136414" y="31820"/>
                </a:lnTo>
                <a:lnTo>
                  <a:pt x="136758" y="31111"/>
                </a:lnTo>
                <a:lnTo>
                  <a:pt x="129609" y="31111"/>
                </a:lnTo>
                <a:lnTo>
                  <a:pt x="112338" y="7424"/>
                </a:lnTo>
                <a:lnTo>
                  <a:pt x="112101" y="7207"/>
                </a:lnTo>
                <a:close/>
              </a:path>
              <a:path w="203200" h="259080">
                <a:moveTo>
                  <a:pt x="168358" y="15046"/>
                </a:moveTo>
                <a:lnTo>
                  <a:pt x="154442" y="15046"/>
                </a:lnTo>
                <a:lnTo>
                  <a:pt x="155010" y="15077"/>
                </a:lnTo>
                <a:lnTo>
                  <a:pt x="155575" y="15170"/>
                </a:lnTo>
                <a:lnTo>
                  <a:pt x="159221" y="15666"/>
                </a:lnTo>
                <a:lnTo>
                  <a:pt x="162364" y="17986"/>
                </a:lnTo>
                <a:lnTo>
                  <a:pt x="163953" y="21305"/>
                </a:lnTo>
                <a:lnTo>
                  <a:pt x="197572" y="90288"/>
                </a:lnTo>
                <a:lnTo>
                  <a:pt x="203139" y="84722"/>
                </a:lnTo>
                <a:lnTo>
                  <a:pt x="170649" y="18039"/>
                </a:lnTo>
                <a:lnTo>
                  <a:pt x="168358" y="15046"/>
                </a:lnTo>
                <a:close/>
              </a:path>
              <a:path w="203200" h="259080">
                <a:moveTo>
                  <a:pt x="152937" y="7642"/>
                </a:moveTo>
                <a:lnTo>
                  <a:pt x="129609" y="31111"/>
                </a:lnTo>
                <a:lnTo>
                  <a:pt x="136758" y="31111"/>
                </a:lnTo>
                <a:lnTo>
                  <a:pt x="139610" y="25224"/>
                </a:lnTo>
                <a:lnTo>
                  <a:pt x="147848" y="16316"/>
                </a:lnTo>
                <a:lnTo>
                  <a:pt x="150790" y="15046"/>
                </a:lnTo>
                <a:lnTo>
                  <a:pt x="168358" y="15046"/>
                </a:lnTo>
                <a:lnTo>
                  <a:pt x="166166" y="12183"/>
                </a:lnTo>
                <a:lnTo>
                  <a:pt x="159996" y="8627"/>
                </a:lnTo>
                <a:lnTo>
                  <a:pt x="152937" y="7642"/>
                </a:lnTo>
                <a:close/>
              </a:path>
              <a:path w="203200" h="259080">
                <a:moveTo>
                  <a:pt x="71513" y="216342"/>
                </a:moveTo>
                <a:lnTo>
                  <a:pt x="64415" y="216342"/>
                </a:lnTo>
                <a:lnTo>
                  <a:pt x="61458" y="223573"/>
                </a:lnTo>
                <a:lnTo>
                  <a:pt x="56825" y="229999"/>
                </a:lnTo>
                <a:lnTo>
                  <a:pt x="20756" y="249612"/>
                </a:lnTo>
                <a:lnTo>
                  <a:pt x="1495" y="251719"/>
                </a:lnTo>
                <a:lnTo>
                  <a:pt x="0" y="253541"/>
                </a:lnTo>
                <a:lnTo>
                  <a:pt x="390" y="257516"/>
                </a:lnTo>
                <a:lnTo>
                  <a:pt x="2038" y="258975"/>
                </a:lnTo>
                <a:lnTo>
                  <a:pt x="4400" y="258913"/>
                </a:lnTo>
                <a:lnTo>
                  <a:pt x="21609" y="257004"/>
                </a:lnTo>
                <a:lnTo>
                  <a:pt x="29996" y="255442"/>
                </a:lnTo>
                <a:lnTo>
                  <a:pt x="33696" y="254157"/>
                </a:lnTo>
                <a:lnTo>
                  <a:pt x="71513" y="216342"/>
                </a:lnTo>
                <a:close/>
              </a:path>
              <a:path w="203200" h="259080">
                <a:moveTo>
                  <a:pt x="43829" y="206461"/>
                </a:moveTo>
                <a:lnTo>
                  <a:pt x="41788" y="207636"/>
                </a:lnTo>
                <a:lnTo>
                  <a:pt x="40723" y="211601"/>
                </a:lnTo>
                <a:lnTo>
                  <a:pt x="41899" y="213643"/>
                </a:lnTo>
                <a:lnTo>
                  <a:pt x="44009" y="214204"/>
                </a:lnTo>
                <a:lnTo>
                  <a:pt x="51078" y="215976"/>
                </a:lnTo>
                <a:lnTo>
                  <a:pt x="55556" y="216531"/>
                </a:lnTo>
                <a:lnTo>
                  <a:pt x="61577" y="216531"/>
                </a:lnTo>
                <a:lnTo>
                  <a:pt x="62972" y="216460"/>
                </a:lnTo>
                <a:lnTo>
                  <a:pt x="64415" y="216342"/>
                </a:lnTo>
                <a:lnTo>
                  <a:pt x="71513" y="216342"/>
                </a:lnTo>
                <a:lnTo>
                  <a:pt x="78376" y="209479"/>
                </a:lnTo>
                <a:lnTo>
                  <a:pt x="61216" y="209479"/>
                </a:lnTo>
                <a:lnTo>
                  <a:pt x="54743" y="209219"/>
                </a:lnTo>
                <a:lnTo>
                  <a:pt x="45815" y="206991"/>
                </a:lnTo>
                <a:lnTo>
                  <a:pt x="43829" y="206461"/>
                </a:lnTo>
                <a:close/>
              </a:path>
              <a:path w="203200" h="259080">
                <a:moveTo>
                  <a:pt x="100968" y="132095"/>
                </a:moveTo>
                <a:lnTo>
                  <a:pt x="96261" y="135224"/>
                </a:lnTo>
                <a:lnTo>
                  <a:pt x="95277" y="136454"/>
                </a:lnTo>
                <a:lnTo>
                  <a:pt x="67540" y="208435"/>
                </a:lnTo>
                <a:lnTo>
                  <a:pt x="61216" y="209479"/>
                </a:lnTo>
                <a:lnTo>
                  <a:pt x="78376" y="209479"/>
                </a:lnTo>
                <a:lnTo>
                  <a:pt x="81785" y="206071"/>
                </a:lnTo>
                <a:lnTo>
                  <a:pt x="76454" y="206071"/>
                </a:lnTo>
                <a:lnTo>
                  <a:pt x="101685" y="140566"/>
                </a:lnTo>
                <a:lnTo>
                  <a:pt x="110627" y="140566"/>
                </a:lnTo>
                <a:lnTo>
                  <a:pt x="105592" y="133021"/>
                </a:lnTo>
                <a:lnTo>
                  <a:pt x="100968" y="132095"/>
                </a:lnTo>
                <a:close/>
              </a:path>
              <a:path w="203200" h="259080">
                <a:moveTo>
                  <a:pt x="86667" y="201189"/>
                </a:moveTo>
                <a:lnTo>
                  <a:pt x="83501" y="203388"/>
                </a:lnTo>
                <a:lnTo>
                  <a:pt x="76454" y="206071"/>
                </a:lnTo>
                <a:lnTo>
                  <a:pt x="81785" y="206071"/>
                </a:lnTo>
                <a:lnTo>
                  <a:pt x="86667" y="201189"/>
                </a:lnTo>
                <a:close/>
              </a:path>
              <a:path w="203200" h="259080">
                <a:moveTo>
                  <a:pt x="110627" y="140566"/>
                </a:moveTo>
                <a:lnTo>
                  <a:pt x="101685" y="140566"/>
                </a:lnTo>
                <a:lnTo>
                  <a:pt x="112632" y="156956"/>
                </a:lnTo>
                <a:lnTo>
                  <a:pt x="105039" y="175143"/>
                </a:lnTo>
                <a:lnTo>
                  <a:pt x="98386" y="181795"/>
                </a:lnTo>
                <a:lnTo>
                  <a:pt x="94613" y="188246"/>
                </a:lnTo>
                <a:lnTo>
                  <a:pt x="94746" y="193110"/>
                </a:lnTo>
                <a:lnTo>
                  <a:pt x="122945" y="164913"/>
                </a:lnTo>
                <a:lnTo>
                  <a:pt x="117395" y="164913"/>
                </a:lnTo>
                <a:lnTo>
                  <a:pt x="117616" y="164392"/>
                </a:lnTo>
                <a:lnTo>
                  <a:pt x="123465" y="164392"/>
                </a:lnTo>
                <a:lnTo>
                  <a:pt x="127267" y="160590"/>
                </a:lnTo>
                <a:lnTo>
                  <a:pt x="124008" y="160590"/>
                </a:lnTo>
                <a:lnTo>
                  <a:pt x="121029" y="156154"/>
                </a:lnTo>
                <a:lnTo>
                  <a:pt x="124142" y="148708"/>
                </a:lnTo>
                <a:lnTo>
                  <a:pt x="116061" y="148708"/>
                </a:lnTo>
                <a:lnTo>
                  <a:pt x="110627" y="140566"/>
                </a:lnTo>
                <a:close/>
              </a:path>
              <a:path w="203200" h="259080">
                <a:moveTo>
                  <a:pt x="123465" y="164392"/>
                </a:moveTo>
                <a:lnTo>
                  <a:pt x="117616" y="164392"/>
                </a:lnTo>
                <a:lnTo>
                  <a:pt x="117768" y="164649"/>
                </a:lnTo>
                <a:lnTo>
                  <a:pt x="117395" y="164913"/>
                </a:lnTo>
                <a:lnTo>
                  <a:pt x="122945" y="164913"/>
                </a:lnTo>
                <a:lnTo>
                  <a:pt x="123465" y="164392"/>
                </a:lnTo>
                <a:close/>
              </a:path>
              <a:path w="203200" h="259080">
                <a:moveTo>
                  <a:pt x="131737" y="156120"/>
                </a:moveTo>
                <a:lnTo>
                  <a:pt x="131139" y="156417"/>
                </a:lnTo>
                <a:lnTo>
                  <a:pt x="127471" y="158468"/>
                </a:lnTo>
                <a:lnTo>
                  <a:pt x="124008" y="160590"/>
                </a:lnTo>
                <a:lnTo>
                  <a:pt x="127267" y="160590"/>
                </a:lnTo>
                <a:lnTo>
                  <a:pt x="131737" y="156120"/>
                </a:lnTo>
                <a:close/>
              </a:path>
              <a:path w="203200" h="259080">
                <a:moveTo>
                  <a:pt x="136805" y="140206"/>
                </a:moveTo>
                <a:lnTo>
                  <a:pt x="127697" y="140206"/>
                </a:lnTo>
                <a:lnTo>
                  <a:pt x="135922" y="151936"/>
                </a:lnTo>
                <a:lnTo>
                  <a:pt x="141275" y="146583"/>
                </a:lnTo>
                <a:lnTo>
                  <a:pt x="136805" y="140206"/>
                </a:lnTo>
                <a:close/>
              </a:path>
              <a:path w="203200" h="259080">
                <a:moveTo>
                  <a:pt x="126813" y="131754"/>
                </a:moveTo>
                <a:lnTo>
                  <a:pt x="122283" y="134918"/>
                </a:lnTo>
                <a:lnTo>
                  <a:pt x="121380" y="136039"/>
                </a:lnTo>
                <a:lnTo>
                  <a:pt x="116061" y="148708"/>
                </a:lnTo>
                <a:lnTo>
                  <a:pt x="124142" y="148708"/>
                </a:lnTo>
                <a:lnTo>
                  <a:pt x="127697" y="140206"/>
                </a:lnTo>
                <a:lnTo>
                  <a:pt x="136805" y="140206"/>
                </a:lnTo>
                <a:lnTo>
                  <a:pt x="131455" y="132575"/>
                </a:lnTo>
                <a:lnTo>
                  <a:pt x="126813" y="131754"/>
                </a:lnTo>
                <a:close/>
              </a:path>
            </a:pathLst>
          </a:custGeom>
          <a:solidFill>
            <a:srgbClr val="00B3A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6642572" y="950826"/>
            <a:ext cx="612775" cy="587375"/>
            <a:chOff x="6642572" y="950826"/>
            <a:chExt cx="612775" cy="587375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1071" y="1285382"/>
              <a:ext cx="115952" cy="11574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899234" y="1429545"/>
              <a:ext cx="356235" cy="17145"/>
            </a:xfrm>
            <a:custGeom>
              <a:avLst/>
              <a:gdLst/>
              <a:ahLst/>
              <a:cxnLst/>
              <a:rect l="l" t="t" r="r" b="b"/>
              <a:pathLst>
                <a:path w="356234" h="17144">
                  <a:moveTo>
                    <a:pt x="356035" y="0"/>
                  </a:moveTo>
                  <a:lnTo>
                    <a:pt x="0" y="0"/>
                  </a:lnTo>
                  <a:lnTo>
                    <a:pt x="0" y="16534"/>
                  </a:lnTo>
                  <a:lnTo>
                    <a:pt x="356035" y="16534"/>
                  </a:lnTo>
                  <a:lnTo>
                    <a:pt x="356035" y="0"/>
                  </a:lnTo>
                  <a:close/>
                </a:path>
              </a:pathLst>
            </a:custGeom>
            <a:solidFill>
              <a:srgbClr val="00B3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91542" y="1235338"/>
              <a:ext cx="231629" cy="1777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99234" y="950826"/>
              <a:ext cx="132478" cy="13226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6642572" y="1023318"/>
              <a:ext cx="387350" cy="514984"/>
            </a:xfrm>
            <a:custGeom>
              <a:avLst/>
              <a:gdLst/>
              <a:ahLst/>
              <a:cxnLst/>
              <a:rect l="l" t="t" r="r" b="b"/>
              <a:pathLst>
                <a:path w="387350" h="514984">
                  <a:moveTo>
                    <a:pt x="197137" y="0"/>
                  </a:moveTo>
                  <a:lnTo>
                    <a:pt x="27033" y="130005"/>
                  </a:lnTo>
                  <a:lnTo>
                    <a:pt x="2263" y="174717"/>
                  </a:lnTo>
                  <a:lnTo>
                    <a:pt x="1706" y="193726"/>
                  </a:lnTo>
                  <a:lnTo>
                    <a:pt x="1906" y="195063"/>
                  </a:lnTo>
                  <a:lnTo>
                    <a:pt x="15786" y="319515"/>
                  </a:lnTo>
                  <a:lnTo>
                    <a:pt x="15785" y="321327"/>
                  </a:lnTo>
                  <a:lnTo>
                    <a:pt x="0" y="472649"/>
                  </a:lnTo>
                  <a:lnTo>
                    <a:pt x="1582" y="487789"/>
                  </a:lnTo>
                  <a:lnTo>
                    <a:pt x="8610" y="500701"/>
                  </a:lnTo>
                  <a:lnTo>
                    <a:pt x="19973" y="510038"/>
                  </a:lnTo>
                  <a:lnTo>
                    <a:pt x="34561" y="514455"/>
                  </a:lnTo>
                  <a:lnTo>
                    <a:pt x="34920" y="514482"/>
                  </a:lnTo>
                  <a:lnTo>
                    <a:pt x="38115" y="514482"/>
                  </a:lnTo>
                  <a:lnTo>
                    <a:pt x="52036" y="511840"/>
                  </a:lnTo>
                  <a:lnTo>
                    <a:pt x="63721" y="504622"/>
                  </a:lnTo>
                  <a:lnTo>
                    <a:pt x="68863" y="497982"/>
                  </a:lnTo>
                  <a:lnTo>
                    <a:pt x="35672" y="497982"/>
                  </a:lnTo>
                  <a:lnTo>
                    <a:pt x="27511" y="495389"/>
                  </a:lnTo>
                  <a:lnTo>
                    <a:pt x="21184" y="490066"/>
                  </a:lnTo>
                  <a:lnTo>
                    <a:pt x="17302" y="482769"/>
                  </a:lnTo>
                  <a:lnTo>
                    <a:pt x="16476" y="474254"/>
                  </a:lnTo>
                  <a:lnTo>
                    <a:pt x="32434" y="321327"/>
                  </a:lnTo>
                  <a:lnTo>
                    <a:pt x="32450" y="319515"/>
                  </a:lnTo>
                  <a:lnTo>
                    <a:pt x="23714" y="241195"/>
                  </a:lnTo>
                  <a:lnTo>
                    <a:pt x="45564" y="241195"/>
                  </a:lnTo>
                  <a:lnTo>
                    <a:pt x="32056" y="225515"/>
                  </a:lnTo>
                  <a:lnTo>
                    <a:pt x="18194" y="188405"/>
                  </a:lnTo>
                  <a:lnTo>
                    <a:pt x="18625" y="177274"/>
                  </a:lnTo>
                  <a:lnTo>
                    <a:pt x="37887" y="142496"/>
                  </a:lnTo>
                  <a:lnTo>
                    <a:pt x="172670" y="25753"/>
                  </a:lnTo>
                  <a:lnTo>
                    <a:pt x="197137" y="16534"/>
                  </a:lnTo>
                  <a:lnTo>
                    <a:pt x="236533" y="16534"/>
                  </a:lnTo>
                  <a:lnTo>
                    <a:pt x="235652" y="15391"/>
                  </a:lnTo>
                  <a:lnTo>
                    <a:pt x="230277" y="11174"/>
                  </a:lnTo>
                  <a:lnTo>
                    <a:pt x="222759" y="6387"/>
                  </a:lnTo>
                  <a:lnTo>
                    <a:pt x="214620" y="2892"/>
                  </a:lnTo>
                  <a:lnTo>
                    <a:pt x="206024" y="745"/>
                  </a:lnTo>
                  <a:lnTo>
                    <a:pt x="197137" y="0"/>
                  </a:lnTo>
                  <a:close/>
                </a:path>
                <a:path w="387350" h="514984">
                  <a:moveTo>
                    <a:pt x="45564" y="241195"/>
                  </a:moveTo>
                  <a:lnTo>
                    <a:pt x="23714" y="241195"/>
                  </a:lnTo>
                  <a:lnTo>
                    <a:pt x="111585" y="343202"/>
                  </a:lnTo>
                  <a:lnTo>
                    <a:pt x="103872" y="472649"/>
                  </a:lnTo>
                  <a:lnTo>
                    <a:pt x="125680" y="510957"/>
                  </a:lnTo>
                  <a:lnTo>
                    <a:pt x="140282" y="514482"/>
                  </a:lnTo>
                  <a:lnTo>
                    <a:pt x="141882" y="514482"/>
                  </a:lnTo>
                  <a:lnTo>
                    <a:pt x="156290" y="511730"/>
                  </a:lnTo>
                  <a:lnTo>
                    <a:pt x="168212" y="504058"/>
                  </a:lnTo>
                  <a:lnTo>
                    <a:pt x="172611" y="497954"/>
                  </a:lnTo>
                  <a:lnTo>
                    <a:pt x="140668" y="497954"/>
                  </a:lnTo>
                  <a:lnTo>
                    <a:pt x="135003" y="497692"/>
                  </a:lnTo>
                  <a:lnTo>
                    <a:pt x="129690" y="495164"/>
                  </a:lnTo>
                  <a:lnTo>
                    <a:pt x="125916" y="490934"/>
                  </a:lnTo>
                  <a:lnTo>
                    <a:pt x="122066" y="486697"/>
                  </a:lnTo>
                  <a:lnTo>
                    <a:pt x="120044" y="481109"/>
                  </a:lnTo>
                  <a:lnTo>
                    <a:pt x="120299" y="475384"/>
                  </a:lnTo>
                  <a:lnTo>
                    <a:pt x="128517" y="337497"/>
                  </a:lnTo>
                  <a:lnTo>
                    <a:pt x="45564" y="241195"/>
                  </a:lnTo>
                  <a:close/>
                </a:path>
                <a:path w="387350" h="514984">
                  <a:moveTo>
                    <a:pt x="75284" y="326426"/>
                  </a:moveTo>
                  <a:lnTo>
                    <a:pt x="59725" y="478595"/>
                  </a:lnTo>
                  <a:lnTo>
                    <a:pt x="35672" y="497982"/>
                  </a:lnTo>
                  <a:lnTo>
                    <a:pt x="68863" y="497982"/>
                  </a:lnTo>
                  <a:lnTo>
                    <a:pt x="72126" y="493768"/>
                  </a:lnTo>
                  <a:lnTo>
                    <a:pt x="76209" y="480221"/>
                  </a:lnTo>
                  <a:lnTo>
                    <a:pt x="90133" y="343663"/>
                  </a:lnTo>
                  <a:lnTo>
                    <a:pt x="75284" y="326426"/>
                  </a:lnTo>
                  <a:close/>
                </a:path>
                <a:path w="387350" h="514984">
                  <a:moveTo>
                    <a:pt x="207970" y="94297"/>
                  </a:moveTo>
                  <a:lnTo>
                    <a:pt x="91947" y="194298"/>
                  </a:lnTo>
                  <a:lnTo>
                    <a:pt x="91844" y="194491"/>
                  </a:lnTo>
                  <a:lnTo>
                    <a:pt x="168040" y="321327"/>
                  </a:lnTo>
                  <a:lnTo>
                    <a:pt x="170241" y="325199"/>
                  </a:lnTo>
                  <a:lnTo>
                    <a:pt x="171421" y="329574"/>
                  </a:lnTo>
                  <a:lnTo>
                    <a:pt x="171430" y="334486"/>
                  </a:lnTo>
                  <a:lnTo>
                    <a:pt x="163465" y="477506"/>
                  </a:lnTo>
                  <a:lnTo>
                    <a:pt x="140668" y="497954"/>
                  </a:lnTo>
                  <a:lnTo>
                    <a:pt x="172616" y="497947"/>
                  </a:lnTo>
                  <a:lnTo>
                    <a:pt x="188001" y="334486"/>
                  </a:lnTo>
                  <a:lnTo>
                    <a:pt x="188022" y="326935"/>
                  </a:lnTo>
                  <a:lnTo>
                    <a:pt x="186069" y="319515"/>
                  </a:lnTo>
                  <a:lnTo>
                    <a:pt x="182323" y="312963"/>
                  </a:lnTo>
                  <a:lnTo>
                    <a:pt x="113165" y="197846"/>
                  </a:lnTo>
                  <a:lnTo>
                    <a:pt x="201863" y="121414"/>
                  </a:lnTo>
                  <a:lnTo>
                    <a:pt x="219956" y="121414"/>
                  </a:lnTo>
                  <a:lnTo>
                    <a:pt x="207970" y="94297"/>
                  </a:lnTo>
                  <a:close/>
                </a:path>
                <a:path w="387350" h="514984">
                  <a:moveTo>
                    <a:pt x="219956" y="121414"/>
                  </a:moveTo>
                  <a:lnTo>
                    <a:pt x="201863" y="121414"/>
                  </a:lnTo>
                  <a:lnTo>
                    <a:pt x="210454" y="140877"/>
                  </a:lnTo>
                  <a:lnTo>
                    <a:pt x="333086" y="207684"/>
                  </a:lnTo>
                  <a:lnTo>
                    <a:pt x="338136" y="210289"/>
                  </a:lnTo>
                  <a:lnTo>
                    <a:pt x="343760" y="211612"/>
                  </a:lnTo>
                  <a:lnTo>
                    <a:pt x="349445" y="211522"/>
                  </a:lnTo>
                  <a:lnTo>
                    <a:pt x="364190" y="208544"/>
                  </a:lnTo>
                  <a:lnTo>
                    <a:pt x="376229" y="200433"/>
                  </a:lnTo>
                  <a:lnTo>
                    <a:pt x="379852" y="195063"/>
                  </a:lnTo>
                  <a:lnTo>
                    <a:pt x="346244" y="195063"/>
                  </a:lnTo>
                  <a:lnTo>
                    <a:pt x="343077" y="194298"/>
                  </a:lnTo>
                  <a:lnTo>
                    <a:pt x="340255" y="192782"/>
                  </a:lnTo>
                  <a:lnTo>
                    <a:pt x="236321" y="144866"/>
                  </a:lnTo>
                  <a:lnTo>
                    <a:pt x="231512" y="142799"/>
                  </a:lnTo>
                  <a:lnTo>
                    <a:pt x="227676" y="138982"/>
                  </a:lnTo>
                  <a:lnTo>
                    <a:pt x="225599" y="134180"/>
                  </a:lnTo>
                  <a:lnTo>
                    <a:pt x="219956" y="121414"/>
                  </a:lnTo>
                  <a:close/>
                </a:path>
                <a:path w="387350" h="514984">
                  <a:moveTo>
                    <a:pt x="236533" y="16534"/>
                  </a:moveTo>
                  <a:lnTo>
                    <a:pt x="197137" y="16534"/>
                  </a:lnTo>
                  <a:lnTo>
                    <a:pt x="205486" y="16562"/>
                  </a:lnTo>
                  <a:lnTo>
                    <a:pt x="213600" y="19304"/>
                  </a:lnTo>
                  <a:lnTo>
                    <a:pt x="220251" y="24340"/>
                  </a:lnTo>
                  <a:lnTo>
                    <a:pt x="223439" y="26903"/>
                  </a:lnTo>
                  <a:lnTo>
                    <a:pt x="225930" y="30217"/>
                  </a:lnTo>
                  <a:lnTo>
                    <a:pt x="227510" y="33986"/>
                  </a:lnTo>
                  <a:lnTo>
                    <a:pt x="261761" y="109447"/>
                  </a:lnTo>
                  <a:lnTo>
                    <a:pt x="357939" y="154167"/>
                  </a:lnTo>
                  <a:lnTo>
                    <a:pt x="364885" y="159008"/>
                  </a:lnTo>
                  <a:lnTo>
                    <a:pt x="369279" y="165893"/>
                  </a:lnTo>
                  <a:lnTo>
                    <a:pt x="370765" y="173922"/>
                  </a:lnTo>
                  <a:lnTo>
                    <a:pt x="368986" y="182193"/>
                  </a:lnTo>
                  <a:lnTo>
                    <a:pt x="365605" y="189958"/>
                  </a:lnTo>
                  <a:lnTo>
                    <a:pt x="357925" y="194987"/>
                  </a:lnTo>
                  <a:lnTo>
                    <a:pt x="349445" y="194987"/>
                  </a:lnTo>
                  <a:lnTo>
                    <a:pt x="346244" y="195063"/>
                  </a:lnTo>
                  <a:lnTo>
                    <a:pt x="379852" y="195063"/>
                  </a:lnTo>
                  <a:lnTo>
                    <a:pt x="384343" y="188405"/>
                  </a:lnTo>
                  <a:lnTo>
                    <a:pt x="387312" y="173678"/>
                  </a:lnTo>
                  <a:lnTo>
                    <a:pt x="385722" y="162832"/>
                  </a:lnTo>
                  <a:lnTo>
                    <a:pt x="381198" y="153080"/>
                  </a:lnTo>
                  <a:lnTo>
                    <a:pt x="374111" y="144988"/>
                  </a:lnTo>
                  <a:lnTo>
                    <a:pt x="364832" y="139127"/>
                  </a:lnTo>
                  <a:lnTo>
                    <a:pt x="274312" y="97045"/>
                  </a:lnTo>
                  <a:lnTo>
                    <a:pt x="242490" y="26903"/>
                  </a:lnTo>
                  <a:lnTo>
                    <a:pt x="239889" y="20889"/>
                  </a:lnTo>
                  <a:lnTo>
                    <a:pt x="236533" y="16534"/>
                  </a:lnTo>
                  <a:close/>
                </a:path>
              </a:pathLst>
            </a:custGeom>
            <a:solidFill>
              <a:srgbClr val="00B3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2" name="object 3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58826" y="882331"/>
            <a:ext cx="128568" cy="166728"/>
          </a:xfrm>
          <a:prstGeom prst="rect">
            <a:avLst/>
          </a:prstGeom>
        </p:spPr>
      </p:pic>
      <p:sp>
        <p:nvSpPr>
          <p:cNvPr id="33" name="object 33"/>
          <p:cNvSpPr/>
          <p:nvPr/>
        </p:nvSpPr>
        <p:spPr>
          <a:xfrm>
            <a:off x="8867368" y="957503"/>
            <a:ext cx="62230" cy="81280"/>
          </a:xfrm>
          <a:custGeom>
            <a:avLst/>
            <a:gdLst/>
            <a:ahLst/>
            <a:cxnLst/>
            <a:rect l="l" t="t" r="r" b="b"/>
            <a:pathLst>
              <a:path w="62229" h="81280">
                <a:moveTo>
                  <a:pt x="27813" y="53340"/>
                </a:moveTo>
                <a:lnTo>
                  <a:pt x="25984" y="53340"/>
                </a:lnTo>
                <a:lnTo>
                  <a:pt x="25984" y="55156"/>
                </a:lnTo>
                <a:lnTo>
                  <a:pt x="27813" y="53340"/>
                </a:lnTo>
                <a:close/>
              </a:path>
              <a:path w="62229" h="81280">
                <a:moveTo>
                  <a:pt x="61683" y="19469"/>
                </a:moveTo>
                <a:lnTo>
                  <a:pt x="57772" y="13652"/>
                </a:lnTo>
                <a:lnTo>
                  <a:pt x="54940" y="9436"/>
                </a:lnTo>
                <a:lnTo>
                  <a:pt x="44716" y="2540"/>
                </a:lnTo>
                <a:lnTo>
                  <a:pt x="32194" y="0"/>
                </a:lnTo>
                <a:lnTo>
                  <a:pt x="19672" y="2489"/>
                </a:lnTo>
                <a:lnTo>
                  <a:pt x="9436" y="9359"/>
                </a:lnTo>
                <a:lnTo>
                  <a:pt x="2540" y="19570"/>
                </a:lnTo>
                <a:lnTo>
                  <a:pt x="0" y="32080"/>
                </a:lnTo>
                <a:lnTo>
                  <a:pt x="0" y="81153"/>
                </a:lnTo>
                <a:lnTo>
                  <a:pt x="13690" y="67462"/>
                </a:lnTo>
                <a:lnTo>
                  <a:pt x="13716" y="32080"/>
                </a:lnTo>
                <a:lnTo>
                  <a:pt x="15100" y="24968"/>
                </a:lnTo>
                <a:lnTo>
                  <a:pt x="19050" y="19075"/>
                </a:lnTo>
                <a:lnTo>
                  <a:pt x="24930" y="15100"/>
                </a:lnTo>
                <a:lnTo>
                  <a:pt x="32143" y="13652"/>
                </a:lnTo>
                <a:lnTo>
                  <a:pt x="39344" y="15100"/>
                </a:lnTo>
                <a:lnTo>
                  <a:pt x="45224" y="19050"/>
                </a:lnTo>
                <a:lnTo>
                  <a:pt x="49187" y="24904"/>
                </a:lnTo>
                <a:lnTo>
                  <a:pt x="50380" y="30772"/>
                </a:lnTo>
                <a:lnTo>
                  <a:pt x="61683" y="19469"/>
                </a:lnTo>
                <a:close/>
              </a:path>
            </a:pathLst>
          </a:custGeom>
          <a:solidFill>
            <a:srgbClr val="00B3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27073" y="952728"/>
            <a:ext cx="479425" cy="545465"/>
          </a:xfrm>
          <a:custGeom>
            <a:avLst/>
            <a:gdLst/>
            <a:ahLst/>
            <a:cxnLst/>
            <a:rect l="l" t="t" r="r" b="b"/>
            <a:pathLst>
              <a:path w="479425" h="545465">
                <a:moveTo>
                  <a:pt x="378891" y="246113"/>
                </a:moveTo>
                <a:lnTo>
                  <a:pt x="376872" y="235585"/>
                </a:lnTo>
                <a:lnTo>
                  <a:pt x="374815" y="232473"/>
                </a:lnTo>
                <a:lnTo>
                  <a:pt x="371170" y="226936"/>
                </a:lnTo>
                <a:lnTo>
                  <a:pt x="365379" y="222948"/>
                </a:lnTo>
                <a:lnTo>
                  <a:pt x="365379" y="253492"/>
                </a:lnTo>
                <a:lnTo>
                  <a:pt x="359537" y="259600"/>
                </a:lnTo>
                <a:lnTo>
                  <a:pt x="352145" y="259765"/>
                </a:lnTo>
                <a:lnTo>
                  <a:pt x="343992" y="259765"/>
                </a:lnTo>
                <a:lnTo>
                  <a:pt x="337883" y="253657"/>
                </a:lnTo>
                <a:lnTo>
                  <a:pt x="337883" y="238582"/>
                </a:lnTo>
                <a:lnTo>
                  <a:pt x="343992" y="232473"/>
                </a:lnTo>
                <a:lnTo>
                  <a:pt x="359092" y="232473"/>
                </a:lnTo>
                <a:lnTo>
                  <a:pt x="365213" y="238582"/>
                </a:lnTo>
                <a:lnTo>
                  <a:pt x="365252" y="247637"/>
                </a:lnTo>
                <a:lnTo>
                  <a:pt x="365379" y="253492"/>
                </a:lnTo>
                <a:lnTo>
                  <a:pt x="365379" y="222948"/>
                </a:lnTo>
                <a:lnTo>
                  <a:pt x="362635" y="221056"/>
                </a:lnTo>
                <a:lnTo>
                  <a:pt x="352132" y="218821"/>
                </a:lnTo>
                <a:lnTo>
                  <a:pt x="351548" y="218821"/>
                </a:lnTo>
                <a:lnTo>
                  <a:pt x="340906" y="220967"/>
                </a:lnTo>
                <a:lnTo>
                  <a:pt x="332219" y="226822"/>
                </a:lnTo>
                <a:lnTo>
                  <a:pt x="326351" y="235496"/>
                </a:lnTo>
                <a:lnTo>
                  <a:pt x="324205" y="246113"/>
                </a:lnTo>
                <a:lnTo>
                  <a:pt x="326351" y="256743"/>
                </a:lnTo>
                <a:lnTo>
                  <a:pt x="332219" y="265417"/>
                </a:lnTo>
                <a:lnTo>
                  <a:pt x="340906" y="271272"/>
                </a:lnTo>
                <a:lnTo>
                  <a:pt x="351548" y="273418"/>
                </a:lnTo>
                <a:lnTo>
                  <a:pt x="353110" y="273100"/>
                </a:lnTo>
                <a:lnTo>
                  <a:pt x="366445" y="259765"/>
                </a:lnTo>
                <a:lnTo>
                  <a:pt x="378574" y="247637"/>
                </a:lnTo>
                <a:lnTo>
                  <a:pt x="378891" y="246113"/>
                </a:lnTo>
                <a:close/>
              </a:path>
              <a:path w="479425" h="545465">
                <a:moveTo>
                  <a:pt x="409384" y="216827"/>
                </a:moveTo>
                <a:lnTo>
                  <a:pt x="393547" y="146545"/>
                </a:lnTo>
                <a:lnTo>
                  <a:pt x="370751" y="107543"/>
                </a:lnTo>
                <a:lnTo>
                  <a:pt x="340156" y="74574"/>
                </a:lnTo>
                <a:lnTo>
                  <a:pt x="302958" y="48907"/>
                </a:lnTo>
                <a:lnTo>
                  <a:pt x="260311" y="31838"/>
                </a:lnTo>
                <a:lnTo>
                  <a:pt x="213423" y="24625"/>
                </a:lnTo>
                <a:lnTo>
                  <a:pt x="166128" y="28244"/>
                </a:lnTo>
                <a:lnTo>
                  <a:pt x="122301" y="42024"/>
                </a:lnTo>
                <a:lnTo>
                  <a:pt x="83248" y="64782"/>
                </a:lnTo>
                <a:lnTo>
                  <a:pt x="50228" y="95326"/>
                </a:lnTo>
                <a:lnTo>
                  <a:pt x="24523" y="132486"/>
                </a:lnTo>
                <a:lnTo>
                  <a:pt x="7429" y="175056"/>
                </a:lnTo>
                <a:lnTo>
                  <a:pt x="203" y="221881"/>
                </a:lnTo>
                <a:lnTo>
                  <a:pt x="0" y="227088"/>
                </a:lnTo>
                <a:lnTo>
                  <a:pt x="0" y="232321"/>
                </a:lnTo>
                <a:lnTo>
                  <a:pt x="5499" y="285026"/>
                </a:lnTo>
                <a:lnTo>
                  <a:pt x="21259" y="329501"/>
                </a:lnTo>
                <a:lnTo>
                  <a:pt x="46647" y="369303"/>
                </a:lnTo>
                <a:lnTo>
                  <a:pt x="80848" y="402717"/>
                </a:lnTo>
                <a:lnTo>
                  <a:pt x="80848" y="545350"/>
                </a:lnTo>
                <a:lnTo>
                  <a:pt x="94526" y="531685"/>
                </a:lnTo>
                <a:lnTo>
                  <a:pt x="94526" y="396024"/>
                </a:lnTo>
                <a:lnTo>
                  <a:pt x="89217" y="391934"/>
                </a:lnTo>
                <a:lnTo>
                  <a:pt x="57200" y="360718"/>
                </a:lnTo>
                <a:lnTo>
                  <a:pt x="33464" y="323532"/>
                </a:lnTo>
                <a:lnTo>
                  <a:pt x="18757" y="281940"/>
                </a:lnTo>
                <a:lnTo>
                  <a:pt x="13868" y="237528"/>
                </a:lnTo>
                <a:lnTo>
                  <a:pt x="13855" y="237032"/>
                </a:lnTo>
                <a:lnTo>
                  <a:pt x="17246" y="192951"/>
                </a:lnTo>
                <a:lnTo>
                  <a:pt x="30124" y="152095"/>
                </a:lnTo>
                <a:lnTo>
                  <a:pt x="51384" y="115684"/>
                </a:lnTo>
                <a:lnTo>
                  <a:pt x="79946" y="84912"/>
                </a:lnTo>
                <a:lnTo>
                  <a:pt x="114668" y="60947"/>
                </a:lnTo>
                <a:lnTo>
                  <a:pt x="154482" y="45008"/>
                </a:lnTo>
                <a:lnTo>
                  <a:pt x="198247" y="38265"/>
                </a:lnTo>
                <a:lnTo>
                  <a:pt x="242404" y="41643"/>
                </a:lnTo>
                <a:lnTo>
                  <a:pt x="283311" y="54508"/>
                </a:lnTo>
                <a:lnTo>
                  <a:pt x="319773" y="75742"/>
                </a:lnTo>
                <a:lnTo>
                  <a:pt x="350608" y="104254"/>
                </a:lnTo>
                <a:lnTo>
                  <a:pt x="374599" y="138925"/>
                </a:lnTo>
                <a:lnTo>
                  <a:pt x="390563" y="178663"/>
                </a:lnTo>
                <a:lnTo>
                  <a:pt x="397319" y="222377"/>
                </a:lnTo>
                <a:lnTo>
                  <a:pt x="397497" y="227088"/>
                </a:lnTo>
                <a:lnTo>
                  <a:pt x="397497" y="228714"/>
                </a:lnTo>
                <a:lnTo>
                  <a:pt x="409384" y="216827"/>
                </a:lnTo>
                <a:close/>
              </a:path>
              <a:path w="479425" h="545465">
                <a:moveTo>
                  <a:pt x="430974" y="7112"/>
                </a:moveTo>
                <a:lnTo>
                  <a:pt x="430276" y="3416"/>
                </a:lnTo>
                <a:lnTo>
                  <a:pt x="428904" y="0"/>
                </a:lnTo>
                <a:lnTo>
                  <a:pt x="412915" y="0"/>
                </a:lnTo>
                <a:lnTo>
                  <a:pt x="415759" y="2844"/>
                </a:lnTo>
                <a:lnTo>
                  <a:pt x="417334" y="6769"/>
                </a:lnTo>
                <a:lnTo>
                  <a:pt x="417258" y="15405"/>
                </a:lnTo>
                <a:lnTo>
                  <a:pt x="415353" y="19735"/>
                </a:lnTo>
                <a:lnTo>
                  <a:pt x="412000" y="22860"/>
                </a:lnTo>
                <a:lnTo>
                  <a:pt x="405688" y="32588"/>
                </a:lnTo>
                <a:lnTo>
                  <a:pt x="403580" y="43599"/>
                </a:lnTo>
                <a:lnTo>
                  <a:pt x="405688" y="54610"/>
                </a:lnTo>
                <a:lnTo>
                  <a:pt x="412000" y="64376"/>
                </a:lnTo>
                <a:lnTo>
                  <a:pt x="415810" y="69646"/>
                </a:lnTo>
                <a:lnTo>
                  <a:pt x="417245" y="75768"/>
                </a:lnTo>
                <a:lnTo>
                  <a:pt x="416267" y="81978"/>
                </a:lnTo>
                <a:lnTo>
                  <a:pt x="412000" y="88392"/>
                </a:lnTo>
                <a:lnTo>
                  <a:pt x="406565" y="93941"/>
                </a:lnTo>
                <a:lnTo>
                  <a:pt x="403542" y="101396"/>
                </a:lnTo>
                <a:lnTo>
                  <a:pt x="403580" y="109156"/>
                </a:lnTo>
                <a:lnTo>
                  <a:pt x="417245" y="109156"/>
                </a:lnTo>
                <a:lnTo>
                  <a:pt x="417233" y="104584"/>
                </a:lnTo>
                <a:lnTo>
                  <a:pt x="419150" y="100228"/>
                </a:lnTo>
                <a:lnTo>
                  <a:pt x="422503" y="97129"/>
                </a:lnTo>
                <a:lnTo>
                  <a:pt x="428815" y="87388"/>
                </a:lnTo>
                <a:lnTo>
                  <a:pt x="430923" y="76365"/>
                </a:lnTo>
                <a:lnTo>
                  <a:pt x="428815" y="65341"/>
                </a:lnTo>
                <a:lnTo>
                  <a:pt x="422503" y="55613"/>
                </a:lnTo>
                <a:lnTo>
                  <a:pt x="418693" y="50330"/>
                </a:lnTo>
                <a:lnTo>
                  <a:pt x="417258" y="44208"/>
                </a:lnTo>
                <a:lnTo>
                  <a:pt x="418236" y="38011"/>
                </a:lnTo>
                <a:lnTo>
                  <a:pt x="422503" y="31559"/>
                </a:lnTo>
                <a:lnTo>
                  <a:pt x="427939" y="26047"/>
                </a:lnTo>
                <a:lnTo>
                  <a:pt x="430961" y="18592"/>
                </a:lnTo>
                <a:lnTo>
                  <a:pt x="430974" y="7112"/>
                </a:lnTo>
                <a:close/>
              </a:path>
              <a:path w="479425" h="545465">
                <a:moveTo>
                  <a:pt x="478802" y="21386"/>
                </a:moveTo>
                <a:lnTo>
                  <a:pt x="478764" y="13589"/>
                </a:lnTo>
                <a:lnTo>
                  <a:pt x="465086" y="13589"/>
                </a:lnTo>
                <a:lnTo>
                  <a:pt x="465099" y="18199"/>
                </a:lnTo>
                <a:lnTo>
                  <a:pt x="463194" y="22517"/>
                </a:lnTo>
                <a:lnTo>
                  <a:pt x="459841" y="25590"/>
                </a:lnTo>
                <a:lnTo>
                  <a:pt x="453529" y="35318"/>
                </a:lnTo>
                <a:lnTo>
                  <a:pt x="451421" y="46329"/>
                </a:lnTo>
                <a:lnTo>
                  <a:pt x="453529" y="57340"/>
                </a:lnTo>
                <a:lnTo>
                  <a:pt x="459841" y="67106"/>
                </a:lnTo>
                <a:lnTo>
                  <a:pt x="463651" y="72377"/>
                </a:lnTo>
                <a:lnTo>
                  <a:pt x="465086" y="78473"/>
                </a:lnTo>
                <a:lnTo>
                  <a:pt x="464121" y="84658"/>
                </a:lnTo>
                <a:lnTo>
                  <a:pt x="460730" y="90208"/>
                </a:lnTo>
                <a:lnTo>
                  <a:pt x="460146" y="90805"/>
                </a:lnTo>
                <a:lnTo>
                  <a:pt x="459841" y="91084"/>
                </a:lnTo>
                <a:lnTo>
                  <a:pt x="453529" y="100825"/>
                </a:lnTo>
                <a:lnTo>
                  <a:pt x="451421" y="111836"/>
                </a:lnTo>
                <a:lnTo>
                  <a:pt x="453529" y="122859"/>
                </a:lnTo>
                <a:lnTo>
                  <a:pt x="459841" y="132588"/>
                </a:lnTo>
                <a:lnTo>
                  <a:pt x="463651" y="137883"/>
                </a:lnTo>
                <a:lnTo>
                  <a:pt x="465086" y="144005"/>
                </a:lnTo>
                <a:lnTo>
                  <a:pt x="464108" y="150215"/>
                </a:lnTo>
                <a:lnTo>
                  <a:pt x="460705" y="155778"/>
                </a:lnTo>
                <a:lnTo>
                  <a:pt x="460146" y="156362"/>
                </a:lnTo>
                <a:lnTo>
                  <a:pt x="459841" y="156641"/>
                </a:lnTo>
                <a:lnTo>
                  <a:pt x="454406" y="162179"/>
                </a:lnTo>
                <a:lnTo>
                  <a:pt x="451383" y="169646"/>
                </a:lnTo>
                <a:lnTo>
                  <a:pt x="451408" y="174802"/>
                </a:lnTo>
                <a:lnTo>
                  <a:pt x="478091" y="148120"/>
                </a:lnTo>
                <a:lnTo>
                  <a:pt x="478764" y="144614"/>
                </a:lnTo>
                <a:lnTo>
                  <a:pt x="476656" y="133604"/>
                </a:lnTo>
                <a:lnTo>
                  <a:pt x="470344" y="123863"/>
                </a:lnTo>
                <a:lnTo>
                  <a:pt x="466534" y="118579"/>
                </a:lnTo>
                <a:lnTo>
                  <a:pt x="465112" y="112458"/>
                </a:lnTo>
                <a:lnTo>
                  <a:pt x="466077" y="106248"/>
                </a:lnTo>
                <a:lnTo>
                  <a:pt x="469468" y="100698"/>
                </a:lnTo>
                <a:lnTo>
                  <a:pt x="470039" y="100101"/>
                </a:lnTo>
                <a:lnTo>
                  <a:pt x="470344" y="99822"/>
                </a:lnTo>
                <a:lnTo>
                  <a:pt x="476656" y="90093"/>
                </a:lnTo>
                <a:lnTo>
                  <a:pt x="478764" y="79082"/>
                </a:lnTo>
                <a:lnTo>
                  <a:pt x="476656" y="68072"/>
                </a:lnTo>
                <a:lnTo>
                  <a:pt x="470344" y="58343"/>
                </a:lnTo>
                <a:lnTo>
                  <a:pt x="466547" y="53073"/>
                </a:lnTo>
                <a:lnTo>
                  <a:pt x="465112" y="46977"/>
                </a:lnTo>
                <a:lnTo>
                  <a:pt x="466064" y="40779"/>
                </a:lnTo>
                <a:lnTo>
                  <a:pt x="469442" y="35255"/>
                </a:lnTo>
                <a:lnTo>
                  <a:pt x="469734" y="34912"/>
                </a:lnTo>
                <a:lnTo>
                  <a:pt x="470344" y="34340"/>
                </a:lnTo>
                <a:lnTo>
                  <a:pt x="475780" y="28829"/>
                </a:lnTo>
                <a:lnTo>
                  <a:pt x="478802" y="21386"/>
                </a:lnTo>
                <a:close/>
              </a:path>
            </a:pathLst>
          </a:custGeom>
          <a:solidFill>
            <a:srgbClr val="00B3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211075" y="1181277"/>
            <a:ext cx="203200" cy="259079"/>
          </a:xfrm>
          <a:custGeom>
            <a:avLst/>
            <a:gdLst/>
            <a:ahLst/>
            <a:cxnLst/>
            <a:rect l="l" t="t" r="r" b="b"/>
            <a:pathLst>
              <a:path w="203200" h="259080">
                <a:moveTo>
                  <a:pt x="100194" y="0"/>
                </a:moveTo>
                <a:lnTo>
                  <a:pt x="74439" y="41338"/>
                </a:lnTo>
                <a:lnTo>
                  <a:pt x="80118" y="56361"/>
                </a:lnTo>
                <a:lnTo>
                  <a:pt x="91253" y="68663"/>
                </a:lnTo>
                <a:lnTo>
                  <a:pt x="164410" y="123449"/>
                </a:lnTo>
                <a:lnTo>
                  <a:pt x="169716" y="118143"/>
                </a:lnTo>
                <a:lnTo>
                  <a:pt x="95709" y="62729"/>
                </a:lnTo>
                <a:lnTo>
                  <a:pt x="86464" y="52516"/>
                </a:lnTo>
                <a:lnTo>
                  <a:pt x="81747" y="40045"/>
                </a:lnTo>
                <a:lnTo>
                  <a:pt x="81810" y="26716"/>
                </a:lnTo>
                <a:lnTo>
                  <a:pt x="86905" y="13930"/>
                </a:lnTo>
                <a:lnTo>
                  <a:pt x="89894" y="9221"/>
                </a:lnTo>
                <a:lnTo>
                  <a:pt x="93288" y="7331"/>
                </a:lnTo>
                <a:lnTo>
                  <a:pt x="96972" y="7238"/>
                </a:lnTo>
                <a:lnTo>
                  <a:pt x="112101" y="7207"/>
                </a:lnTo>
                <a:lnTo>
                  <a:pt x="106894" y="2432"/>
                </a:lnTo>
                <a:lnTo>
                  <a:pt x="100194" y="0"/>
                </a:lnTo>
                <a:close/>
              </a:path>
              <a:path w="203200" h="259080">
                <a:moveTo>
                  <a:pt x="112101" y="7207"/>
                </a:moveTo>
                <a:lnTo>
                  <a:pt x="100875" y="7207"/>
                </a:lnTo>
                <a:lnTo>
                  <a:pt x="104226" y="8911"/>
                </a:lnTo>
                <a:lnTo>
                  <a:pt x="106687" y="12350"/>
                </a:lnTo>
                <a:lnTo>
                  <a:pt x="177919" y="109941"/>
                </a:lnTo>
                <a:lnTo>
                  <a:pt x="183253" y="104607"/>
                </a:lnTo>
                <a:lnTo>
                  <a:pt x="135303" y="38906"/>
                </a:lnTo>
                <a:lnTo>
                  <a:pt x="136414" y="31820"/>
                </a:lnTo>
                <a:lnTo>
                  <a:pt x="136758" y="31111"/>
                </a:lnTo>
                <a:lnTo>
                  <a:pt x="129609" y="31111"/>
                </a:lnTo>
                <a:lnTo>
                  <a:pt x="112338" y="7424"/>
                </a:lnTo>
                <a:lnTo>
                  <a:pt x="112101" y="7207"/>
                </a:lnTo>
                <a:close/>
              </a:path>
              <a:path w="203200" h="259080">
                <a:moveTo>
                  <a:pt x="168358" y="15046"/>
                </a:moveTo>
                <a:lnTo>
                  <a:pt x="154442" y="15046"/>
                </a:lnTo>
                <a:lnTo>
                  <a:pt x="155010" y="15077"/>
                </a:lnTo>
                <a:lnTo>
                  <a:pt x="155575" y="15170"/>
                </a:lnTo>
                <a:lnTo>
                  <a:pt x="159221" y="15666"/>
                </a:lnTo>
                <a:lnTo>
                  <a:pt x="162364" y="17986"/>
                </a:lnTo>
                <a:lnTo>
                  <a:pt x="163953" y="21305"/>
                </a:lnTo>
                <a:lnTo>
                  <a:pt x="197572" y="90288"/>
                </a:lnTo>
                <a:lnTo>
                  <a:pt x="203139" y="84722"/>
                </a:lnTo>
                <a:lnTo>
                  <a:pt x="170649" y="18039"/>
                </a:lnTo>
                <a:lnTo>
                  <a:pt x="168358" y="15046"/>
                </a:lnTo>
                <a:close/>
              </a:path>
              <a:path w="203200" h="259080">
                <a:moveTo>
                  <a:pt x="152937" y="7642"/>
                </a:moveTo>
                <a:lnTo>
                  <a:pt x="129609" y="31111"/>
                </a:lnTo>
                <a:lnTo>
                  <a:pt x="136758" y="31111"/>
                </a:lnTo>
                <a:lnTo>
                  <a:pt x="139610" y="25224"/>
                </a:lnTo>
                <a:lnTo>
                  <a:pt x="147848" y="16316"/>
                </a:lnTo>
                <a:lnTo>
                  <a:pt x="150790" y="15046"/>
                </a:lnTo>
                <a:lnTo>
                  <a:pt x="168358" y="15046"/>
                </a:lnTo>
                <a:lnTo>
                  <a:pt x="166167" y="12183"/>
                </a:lnTo>
                <a:lnTo>
                  <a:pt x="159996" y="8627"/>
                </a:lnTo>
                <a:lnTo>
                  <a:pt x="152937" y="7642"/>
                </a:lnTo>
                <a:close/>
              </a:path>
              <a:path w="203200" h="259080">
                <a:moveTo>
                  <a:pt x="71513" y="216342"/>
                </a:moveTo>
                <a:lnTo>
                  <a:pt x="64415" y="216342"/>
                </a:lnTo>
                <a:lnTo>
                  <a:pt x="61458" y="223573"/>
                </a:lnTo>
                <a:lnTo>
                  <a:pt x="56825" y="229999"/>
                </a:lnTo>
                <a:lnTo>
                  <a:pt x="20756" y="249612"/>
                </a:lnTo>
                <a:lnTo>
                  <a:pt x="1495" y="251719"/>
                </a:lnTo>
                <a:lnTo>
                  <a:pt x="0" y="253541"/>
                </a:lnTo>
                <a:lnTo>
                  <a:pt x="390" y="257516"/>
                </a:lnTo>
                <a:lnTo>
                  <a:pt x="2038" y="258975"/>
                </a:lnTo>
                <a:lnTo>
                  <a:pt x="4400" y="258913"/>
                </a:lnTo>
                <a:lnTo>
                  <a:pt x="21609" y="257004"/>
                </a:lnTo>
                <a:lnTo>
                  <a:pt x="29996" y="255442"/>
                </a:lnTo>
                <a:lnTo>
                  <a:pt x="33696" y="254157"/>
                </a:lnTo>
                <a:lnTo>
                  <a:pt x="71513" y="216342"/>
                </a:lnTo>
                <a:close/>
              </a:path>
              <a:path w="203200" h="259080">
                <a:moveTo>
                  <a:pt x="43829" y="206461"/>
                </a:moveTo>
                <a:lnTo>
                  <a:pt x="41788" y="207636"/>
                </a:lnTo>
                <a:lnTo>
                  <a:pt x="40723" y="211601"/>
                </a:lnTo>
                <a:lnTo>
                  <a:pt x="41899" y="213643"/>
                </a:lnTo>
                <a:lnTo>
                  <a:pt x="44009" y="214204"/>
                </a:lnTo>
                <a:lnTo>
                  <a:pt x="51078" y="215976"/>
                </a:lnTo>
                <a:lnTo>
                  <a:pt x="55556" y="216531"/>
                </a:lnTo>
                <a:lnTo>
                  <a:pt x="61577" y="216531"/>
                </a:lnTo>
                <a:lnTo>
                  <a:pt x="62972" y="216460"/>
                </a:lnTo>
                <a:lnTo>
                  <a:pt x="64415" y="216342"/>
                </a:lnTo>
                <a:lnTo>
                  <a:pt x="71513" y="216342"/>
                </a:lnTo>
                <a:lnTo>
                  <a:pt x="78376" y="209479"/>
                </a:lnTo>
                <a:lnTo>
                  <a:pt x="61216" y="209479"/>
                </a:lnTo>
                <a:lnTo>
                  <a:pt x="54743" y="209219"/>
                </a:lnTo>
                <a:lnTo>
                  <a:pt x="45815" y="206991"/>
                </a:lnTo>
                <a:lnTo>
                  <a:pt x="43829" y="206461"/>
                </a:lnTo>
                <a:close/>
              </a:path>
              <a:path w="203200" h="259080">
                <a:moveTo>
                  <a:pt x="100968" y="132095"/>
                </a:moveTo>
                <a:lnTo>
                  <a:pt x="96261" y="135224"/>
                </a:lnTo>
                <a:lnTo>
                  <a:pt x="95277" y="136454"/>
                </a:lnTo>
                <a:lnTo>
                  <a:pt x="67540" y="208435"/>
                </a:lnTo>
                <a:lnTo>
                  <a:pt x="61216" y="209479"/>
                </a:lnTo>
                <a:lnTo>
                  <a:pt x="78376" y="209479"/>
                </a:lnTo>
                <a:lnTo>
                  <a:pt x="81785" y="206071"/>
                </a:lnTo>
                <a:lnTo>
                  <a:pt x="76454" y="206071"/>
                </a:lnTo>
                <a:lnTo>
                  <a:pt x="101685" y="140566"/>
                </a:lnTo>
                <a:lnTo>
                  <a:pt x="110627" y="140566"/>
                </a:lnTo>
                <a:lnTo>
                  <a:pt x="105592" y="133021"/>
                </a:lnTo>
                <a:lnTo>
                  <a:pt x="100968" y="132095"/>
                </a:lnTo>
                <a:close/>
              </a:path>
              <a:path w="203200" h="259080">
                <a:moveTo>
                  <a:pt x="86667" y="201189"/>
                </a:moveTo>
                <a:lnTo>
                  <a:pt x="83501" y="203388"/>
                </a:lnTo>
                <a:lnTo>
                  <a:pt x="76454" y="206071"/>
                </a:lnTo>
                <a:lnTo>
                  <a:pt x="81785" y="206071"/>
                </a:lnTo>
                <a:lnTo>
                  <a:pt x="86667" y="201189"/>
                </a:lnTo>
                <a:close/>
              </a:path>
              <a:path w="203200" h="259080">
                <a:moveTo>
                  <a:pt x="110627" y="140566"/>
                </a:moveTo>
                <a:lnTo>
                  <a:pt x="101685" y="140566"/>
                </a:lnTo>
                <a:lnTo>
                  <a:pt x="112632" y="156956"/>
                </a:lnTo>
                <a:lnTo>
                  <a:pt x="105039" y="175143"/>
                </a:lnTo>
                <a:lnTo>
                  <a:pt x="98387" y="181795"/>
                </a:lnTo>
                <a:lnTo>
                  <a:pt x="94613" y="188246"/>
                </a:lnTo>
                <a:lnTo>
                  <a:pt x="94746" y="193110"/>
                </a:lnTo>
                <a:lnTo>
                  <a:pt x="122945" y="164913"/>
                </a:lnTo>
                <a:lnTo>
                  <a:pt x="117396" y="164913"/>
                </a:lnTo>
                <a:lnTo>
                  <a:pt x="117616" y="164392"/>
                </a:lnTo>
                <a:lnTo>
                  <a:pt x="123465" y="164392"/>
                </a:lnTo>
                <a:lnTo>
                  <a:pt x="127267" y="160590"/>
                </a:lnTo>
                <a:lnTo>
                  <a:pt x="124008" y="160590"/>
                </a:lnTo>
                <a:lnTo>
                  <a:pt x="121029" y="156154"/>
                </a:lnTo>
                <a:lnTo>
                  <a:pt x="124142" y="148708"/>
                </a:lnTo>
                <a:lnTo>
                  <a:pt x="116061" y="148708"/>
                </a:lnTo>
                <a:lnTo>
                  <a:pt x="110627" y="140566"/>
                </a:lnTo>
                <a:close/>
              </a:path>
              <a:path w="203200" h="259080">
                <a:moveTo>
                  <a:pt x="123465" y="164392"/>
                </a:moveTo>
                <a:lnTo>
                  <a:pt x="117616" y="164392"/>
                </a:lnTo>
                <a:lnTo>
                  <a:pt x="117768" y="164649"/>
                </a:lnTo>
                <a:lnTo>
                  <a:pt x="117396" y="164913"/>
                </a:lnTo>
                <a:lnTo>
                  <a:pt x="122945" y="164913"/>
                </a:lnTo>
                <a:lnTo>
                  <a:pt x="123465" y="164392"/>
                </a:lnTo>
                <a:close/>
              </a:path>
              <a:path w="203200" h="259080">
                <a:moveTo>
                  <a:pt x="131738" y="156120"/>
                </a:moveTo>
                <a:lnTo>
                  <a:pt x="131139" y="156417"/>
                </a:lnTo>
                <a:lnTo>
                  <a:pt x="127471" y="158468"/>
                </a:lnTo>
                <a:lnTo>
                  <a:pt x="124008" y="160590"/>
                </a:lnTo>
                <a:lnTo>
                  <a:pt x="127267" y="160590"/>
                </a:lnTo>
                <a:lnTo>
                  <a:pt x="131738" y="156120"/>
                </a:lnTo>
                <a:close/>
              </a:path>
              <a:path w="203200" h="259080">
                <a:moveTo>
                  <a:pt x="136805" y="140206"/>
                </a:moveTo>
                <a:lnTo>
                  <a:pt x="127698" y="140206"/>
                </a:lnTo>
                <a:lnTo>
                  <a:pt x="135922" y="151936"/>
                </a:lnTo>
                <a:lnTo>
                  <a:pt x="141275" y="146583"/>
                </a:lnTo>
                <a:lnTo>
                  <a:pt x="136805" y="140206"/>
                </a:lnTo>
                <a:close/>
              </a:path>
              <a:path w="203200" h="259080">
                <a:moveTo>
                  <a:pt x="126813" y="131754"/>
                </a:moveTo>
                <a:lnTo>
                  <a:pt x="122283" y="134918"/>
                </a:lnTo>
                <a:lnTo>
                  <a:pt x="121380" y="136039"/>
                </a:lnTo>
                <a:lnTo>
                  <a:pt x="116061" y="148708"/>
                </a:lnTo>
                <a:lnTo>
                  <a:pt x="124142" y="148708"/>
                </a:lnTo>
                <a:lnTo>
                  <a:pt x="127698" y="140206"/>
                </a:lnTo>
                <a:lnTo>
                  <a:pt x="136805" y="140206"/>
                </a:lnTo>
                <a:lnTo>
                  <a:pt x="131455" y="132575"/>
                </a:lnTo>
                <a:lnTo>
                  <a:pt x="126813" y="131754"/>
                </a:lnTo>
                <a:close/>
              </a:path>
            </a:pathLst>
          </a:custGeom>
          <a:solidFill>
            <a:srgbClr val="00B3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615043" y="2083307"/>
            <a:ext cx="365760" cy="423545"/>
          </a:xfrm>
          <a:custGeom>
            <a:avLst/>
            <a:gdLst/>
            <a:ahLst/>
            <a:cxnLst/>
            <a:rect l="l" t="t" r="r" b="b"/>
            <a:pathLst>
              <a:path w="365759" h="423544">
                <a:moveTo>
                  <a:pt x="136778" y="0"/>
                </a:moveTo>
                <a:lnTo>
                  <a:pt x="0" y="71500"/>
                </a:lnTo>
                <a:lnTo>
                  <a:pt x="228726" y="175767"/>
                </a:lnTo>
                <a:lnTo>
                  <a:pt x="184023" y="423037"/>
                </a:lnTo>
                <a:lnTo>
                  <a:pt x="320675" y="351536"/>
                </a:lnTo>
                <a:lnTo>
                  <a:pt x="365505" y="104266"/>
                </a:lnTo>
                <a:lnTo>
                  <a:pt x="136778" y="0"/>
                </a:lnTo>
                <a:close/>
              </a:path>
            </a:pathLst>
          </a:custGeom>
          <a:solidFill>
            <a:srgbClr val="D2D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645904" y="3114167"/>
            <a:ext cx="358140" cy="426084"/>
          </a:xfrm>
          <a:custGeom>
            <a:avLst/>
            <a:gdLst/>
            <a:ahLst/>
            <a:cxnLst/>
            <a:rect l="l" t="t" r="r" b="b"/>
            <a:pathLst>
              <a:path w="358140" h="426085">
                <a:moveTo>
                  <a:pt x="136905" y="0"/>
                </a:moveTo>
                <a:lnTo>
                  <a:pt x="213360" y="239395"/>
                </a:lnTo>
                <a:lnTo>
                  <a:pt x="0" y="372363"/>
                </a:lnTo>
                <a:lnTo>
                  <a:pt x="144906" y="425577"/>
                </a:lnTo>
                <a:lnTo>
                  <a:pt x="358140" y="292608"/>
                </a:lnTo>
                <a:lnTo>
                  <a:pt x="281686" y="53212"/>
                </a:lnTo>
                <a:lnTo>
                  <a:pt x="136905" y="0"/>
                </a:lnTo>
                <a:close/>
              </a:path>
            </a:pathLst>
          </a:custGeom>
          <a:solidFill>
            <a:srgbClr val="00B3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974079" y="4607052"/>
            <a:ext cx="3881754" cy="1691639"/>
          </a:xfrm>
          <a:custGeom>
            <a:avLst/>
            <a:gdLst/>
            <a:ahLst/>
            <a:cxnLst/>
            <a:rect l="l" t="t" r="r" b="b"/>
            <a:pathLst>
              <a:path w="3881754" h="1691639">
                <a:moveTo>
                  <a:pt x="3881628" y="0"/>
                </a:moveTo>
                <a:lnTo>
                  <a:pt x="0" y="0"/>
                </a:lnTo>
                <a:lnTo>
                  <a:pt x="0" y="1691640"/>
                </a:lnTo>
                <a:lnTo>
                  <a:pt x="3881628" y="1691640"/>
                </a:lnTo>
                <a:lnTo>
                  <a:pt x="3881628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974079" y="4607052"/>
            <a:ext cx="3881754" cy="1691639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345"/>
              </a:spcBef>
            </a:pPr>
            <a:r>
              <a:rPr sz="1600" b="1" spc="-5" dirty="0">
                <a:solidFill>
                  <a:srgbClr val="007D78"/>
                </a:solidFill>
                <a:latin typeface="Arial"/>
                <a:cs typeface="Arial"/>
              </a:rPr>
              <a:t>Inkubasi</a:t>
            </a:r>
            <a:r>
              <a:rPr sz="1600" b="1" spc="15" dirty="0">
                <a:solidFill>
                  <a:srgbClr val="007D78"/>
                </a:solidFill>
                <a:latin typeface="Arial"/>
                <a:cs typeface="Arial"/>
              </a:rPr>
              <a:t> </a:t>
            </a:r>
            <a:r>
              <a:rPr sz="1600" b="1" spc="-5" dirty="0">
                <a:solidFill>
                  <a:srgbClr val="007D78"/>
                </a:solidFill>
                <a:latin typeface="Arial"/>
                <a:cs typeface="Arial"/>
              </a:rPr>
              <a:t>Ekstrinsik</a:t>
            </a:r>
            <a:r>
              <a:rPr sz="1600" b="1" spc="20" dirty="0">
                <a:solidFill>
                  <a:srgbClr val="007D78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007D78"/>
                </a:solidFill>
                <a:latin typeface="Arial MT"/>
                <a:cs typeface="Arial MT"/>
              </a:rPr>
              <a:t>(dalam</a:t>
            </a:r>
            <a:r>
              <a:rPr sz="1600" spc="10" dirty="0">
                <a:solidFill>
                  <a:srgbClr val="007D78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007D78"/>
                </a:solidFill>
                <a:latin typeface="Arial MT"/>
                <a:cs typeface="Arial MT"/>
              </a:rPr>
              <a:t>tubuh</a:t>
            </a:r>
            <a:endParaRPr sz="1600">
              <a:latin typeface="Arial MT"/>
              <a:cs typeface="Arial MT"/>
            </a:endParaRPr>
          </a:p>
          <a:p>
            <a:pPr marL="91440">
              <a:lnSpc>
                <a:spcPts val="1920"/>
              </a:lnSpc>
            </a:pPr>
            <a:r>
              <a:rPr sz="1600" spc="-5" dirty="0">
                <a:solidFill>
                  <a:srgbClr val="007D78"/>
                </a:solidFill>
                <a:latin typeface="Arial MT"/>
                <a:cs typeface="Arial MT"/>
              </a:rPr>
              <a:t>nyamuk)</a:t>
            </a:r>
            <a:endParaRPr sz="1600">
              <a:latin typeface="Arial MT"/>
              <a:cs typeface="Arial MT"/>
            </a:endParaRPr>
          </a:p>
          <a:p>
            <a:pPr marL="377825" marR="224790" indent="-287020">
              <a:lnSpc>
                <a:spcPts val="1680"/>
              </a:lnSpc>
              <a:spcBef>
                <a:spcPts val="55"/>
              </a:spcBef>
              <a:buChar char="•"/>
              <a:tabLst>
                <a:tab pos="377825" algn="l"/>
                <a:tab pos="378460" algn="l"/>
              </a:tabLst>
            </a:pPr>
            <a:r>
              <a:rPr sz="1400" spc="-5" dirty="0">
                <a:solidFill>
                  <a:srgbClr val="404040"/>
                </a:solidFill>
                <a:latin typeface="Arial MT"/>
                <a:cs typeface="Arial MT"/>
              </a:rPr>
              <a:t>Virus</a:t>
            </a:r>
            <a:r>
              <a:rPr sz="1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matang</a:t>
            </a:r>
            <a:r>
              <a:rPr sz="14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dalam</a:t>
            </a:r>
            <a:r>
              <a:rPr sz="14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tubuh</a:t>
            </a:r>
            <a:r>
              <a:rPr sz="1400" spc="-5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Arial MT"/>
                <a:cs typeface="Arial MT"/>
              </a:rPr>
              <a:t>nyamuk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dalam </a:t>
            </a:r>
            <a:r>
              <a:rPr sz="1400" spc="-3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1</a:t>
            </a:r>
            <a:r>
              <a:rPr sz="1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minggu</a:t>
            </a:r>
            <a:endParaRPr sz="1400">
              <a:latin typeface="Arial MT"/>
              <a:cs typeface="Arial MT"/>
            </a:endParaRPr>
          </a:p>
          <a:p>
            <a:pPr marL="377825" marR="380365" indent="-287020">
              <a:lnSpc>
                <a:spcPts val="1680"/>
              </a:lnSpc>
              <a:buChar char="•"/>
              <a:tabLst>
                <a:tab pos="377825" algn="l"/>
                <a:tab pos="378460" algn="l"/>
              </a:tabLst>
            </a:pP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Infektif</a:t>
            </a:r>
            <a:r>
              <a:rPr sz="1400" spc="-4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setelah</a:t>
            </a:r>
            <a:r>
              <a:rPr sz="14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Arial MT"/>
                <a:cs typeface="Arial MT"/>
              </a:rPr>
              <a:t>8-12</a:t>
            </a:r>
            <a:r>
              <a:rPr sz="14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hari</a:t>
            </a:r>
            <a:r>
              <a:rPr sz="1400" spc="-2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Arial MT"/>
                <a:cs typeface="Arial MT"/>
              </a:rPr>
              <a:t>dan</a:t>
            </a:r>
            <a:r>
              <a:rPr sz="1400" spc="-2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akan</a:t>
            </a:r>
            <a:r>
              <a:rPr sz="1400" spc="-3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terus </a:t>
            </a:r>
            <a:r>
              <a:rPr sz="1400" spc="-37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infektif</a:t>
            </a:r>
            <a:r>
              <a:rPr sz="1400" spc="-45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404040"/>
                </a:solidFill>
                <a:latin typeface="Arial MT"/>
                <a:cs typeface="Arial MT"/>
              </a:rPr>
              <a:t>selama</a:t>
            </a:r>
            <a:r>
              <a:rPr sz="1400" spc="-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Arial MT"/>
                <a:cs typeface="Arial MT"/>
              </a:rPr>
              <a:t>nyamuk</a:t>
            </a:r>
            <a:r>
              <a:rPr sz="1400" spc="-1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404040"/>
                </a:solidFill>
                <a:latin typeface="Arial MT"/>
                <a:cs typeface="Arial MT"/>
              </a:rPr>
              <a:t>hidup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0972800" y="4058411"/>
            <a:ext cx="0" cy="1208405"/>
          </a:xfrm>
          <a:custGeom>
            <a:avLst/>
            <a:gdLst/>
            <a:ahLst/>
            <a:cxnLst/>
            <a:rect l="l" t="t" r="r" b="b"/>
            <a:pathLst>
              <a:path h="1208404">
                <a:moveTo>
                  <a:pt x="0" y="0"/>
                </a:moveTo>
                <a:lnTo>
                  <a:pt x="0" y="1207897"/>
                </a:lnTo>
              </a:path>
            </a:pathLst>
          </a:custGeom>
          <a:ln w="12700">
            <a:solidFill>
              <a:srgbClr val="00B3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76444" y="4288535"/>
            <a:ext cx="0" cy="962660"/>
          </a:xfrm>
          <a:custGeom>
            <a:avLst/>
            <a:gdLst/>
            <a:ahLst/>
            <a:cxnLst/>
            <a:rect l="l" t="t" r="r" b="b"/>
            <a:pathLst>
              <a:path h="962660">
                <a:moveTo>
                  <a:pt x="0" y="0"/>
                </a:moveTo>
                <a:lnTo>
                  <a:pt x="0" y="962532"/>
                </a:lnTo>
              </a:path>
            </a:pathLst>
          </a:custGeom>
          <a:ln w="12700">
            <a:solidFill>
              <a:srgbClr val="00B3A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50291" y="4510227"/>
            <a:ext cx="737235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10" dirty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at</a:t>
            </a:r>
            <a:r>
              <a:rPr sz="1400" b="1" spc="-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ta</a:t>
            </a:r>
            <a:r>
              <a:rPr sz="1400" b="1" spc="-1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endParaRPr sz="14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50291" y="4724146"/>
            <a:ext cx="366395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Vektor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yang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paling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dominan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adalah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b="1" i="1" spc="-5" dirty="0">
                <a:solidFill>
                  <a:schemeClr val="bg1"/>
                </a:solidFill>
                <a:latin typeface="Arial"/>
                <a:cs typeface="Arial"/>
              </a:rPr>
              <a:t>Aedes</a:t>
            </a:r>
            <a:endParaRPr sz="1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36803" y="4937505"/>
            <a:ext cx="352488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i="1" dirty="0">
                <a:solidFill>
                  <a:schemeClr val="bg1"/>
                </a:solidFill>
                <a:latin typeface="Arial"/>
                <a:cs typeface="Arial"/>
              </a:rPr>
              <a:t>aegypti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,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banyak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ditemukan</a:t>
            </a:r>
            <a:r>
              <a:rPr sz="1400" spc="-5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di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daerah</a:t>
            </a:r>
            <a:r>
              <a:rPr sz="14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urban,</a:t>
            </a:r>
            <a:endParaRPr sz="1400">
              <a:solidFill>
                <a:schemeClr val="bg1"/>
              </a:solidFill>
              <a:latin typeface="Arial MT"/>
              <a:cs typeface="Arial MT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6803" y="5150866"/>
            <a:ext cx="398081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sifatnya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senang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tinggal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di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dalam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rumah,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menggigit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450291" y="5364226"/>
            <a:ext cx="422338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di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siang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hari,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dan</a:t>
            </a:r>
            <a:r>
              <a:rPr sz="1400" spc="-2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berkembang</a:t>
            </a:r>
            <a:r>
              <a:rPr sz="1400" spc="-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biak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di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air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bersih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di </a:t>
            </a:r>
            <a:r>
              <a:rPr sz="1400" spc="-37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wadah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air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 err="1">
                <a:solidFill>
                  <a:schemeClr val="bg1"/>
                </a:solidFill>
                <a:latin typeface="Arial MT"/>
                <a:cs typeface="Arial MT"/>
              </a:rPr>
              <a:t>buatan</a:t>
            </a:r>
            <a:r>
              <a:rPr lang="en-US" sz="14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400" i="1" dirty="0">
                <a:solidFill>
                  <a:schemeClr val="bg1"/>
                </a:solidFill>
                <a:latin typeface="Arial"/>
                <a:cs typeface="Arial"/>
              </a:rPr>
              <a:t>Aedes</a:t>
            </a:r>
            <a:r>
              <a:rPr sz="1400" i="1" spc="-3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i="1" dirty="0">
                <a:solidFill>
                  <a:schemeClr val="bg1"/>
                </a:solidFill>
                <a:latin typeface="Arial"/>
                <a:cs typeface="Arial"/>
              </a:rPr>
              <a:t>albopictus</a:t>
            </a:r>
            <a:r>
              <a:rPr sz="1400" i="1" spc="-4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chemeClr val="bg1"/>
                </a:solidFill>
                <a:latin typeface="Arial MT"/>
                <a:cs typeface="Arial MT"/>
              </a:rPr>
              <a:t>banyak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ditemukan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di</a:t>
            </a:r>
            <a:r>
              <a:rPr sz="1400" spc="-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daerah</a:t>
            </a:r>
          </a:p>
          <a:p>
            <a:pPr marL="299085">
              <a:lnSpc>
                <a:spcPct val="100000"/>
              </a:lnSpc>
            </a:pP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rural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dan</a:t>
            </a:r>
            <a:r>
              <a:rPr sz="1400" spc="-2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tidak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terlalu</a:t>
            </a:r>
            <a:r>
              <a:rPr sz="1400" spc="-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senang</a:t>
            </a:r>
            <a:r>
              <a:rPr sz="1400" spc="-5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di</a:t>
            </a:r>
            <a:r>
              <a:rPr sz="1400" spc="-1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dalam</a:t>
            </a:r>
            <a:r>
              <a:rPr sz="1400" spc="-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chemeClr val="bg1"/>
                </a:solidFill>
                <a:latin typeface="Arial MT"/>
                <a:cs typeface="Arial MT"/>
              </a:rPr>
              <a:t>rumah</a:t>
            </a:r>
          </a:p>
        </p:txBody>
      </p:sp>
      <p:pic>
        <p:nvPicPr>
          <p:cNvPr id="47" name="object 4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264867" y="4683047"/>
            <a:ext cx="540938" cy="420635"/>
          </a:xfrm>
          <a:prstGeom prst="rect">
            <a:avLst/>
          </a:prstGeom>
        </p:spPr>
      </p:pic>
      <p:sp>
        <p:nvSpPr>
          <p:cNvPr id="48" name="object 48"/>
          <p:cNvSpPr txBox="1"/>
          <p:nvPr/>
        </p:nvSpPr>
        <p:spPr>
          <a:xfrm>
            <a:off x="4198620" y="1534667"/>
            <a:ext cx="1472565" cy="2761615"/>
          </a:xfrm>
          <a:prstGeom prst="rect">
            <a:avLst/>
          </a:prstGeom>
          <a:solidFill>
            <a:srgbClr val="F1F1F1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115570" marR="108585" algn="ctr">
              <a:lnSpc>
                <a:spcPct val="100000"/>
              </a:lnSpc>
            </a:pP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Nyamuk</a:t>
            </a:r>
            <a:r>
              <a:rPr sz="1600" spc="-6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404040"/>
                </a:solidFill>
                <a:latin typeface="Arial MT"/>
                <a:cs typeface="Arial MT"/>
              </a:rPr>
              <a:t>yang </a:t>
            </a:r>
            <a:r>
              <a:rPr sz="1600" spc="-4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mengandung </a:t>
            </a:r>
            <a:r>
              <a:rPr sz="1600" spc="-43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virus ada di </a:t>
            </a:r>
            <a:r>
              <a:rPr sz="1600" dirty="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404040"/>
                </a:solidFill>
                <a:latin typeface="Arial MT"/>
                <a:cs typeface="Arial MT"/>
              </a:rPr>
              <a:t>lingkungan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814571" y="2580132"/>
            <a:ext cx="307975" cy="396240"/>
          </a:xfrm>
          <a:custGeom>
            <a:avLst/>
            <a:gdLst/>
            <a:ahLst/>
            <a:cxnLst/>
            <a:rect l="l" t="t" r="r" b="b"/>
            <a:pathLst>
              <a:path w="307975" h="396239">
                <a:moveTo>
                  <a:pt x="153924" y="0"/>
                </a:moveTo>
                <a:lnTo>
                  <a:pt x="0" y="0"/>
                </a:lnTo>
                <a:lnTo>
                  <a:pt x="153924" y="198119"/>
                </a:lnTo>
                <a:lnTo>
                  <a:pt x="0" y="396239"/>
                </a:lnTo>
                <a:lnTo>
                  <a:pt x="153924" y="396239"/>
                </a:lnTo>
                <a:lnTo>
                  <a:pt x="307848" y="198119"/>
                </a:lnTo>
                <a:lnTo>
                  <a:pt x="153924" y="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0" name="object 50"/>
          <p:cNvGrpSpPr/>
          <p:nvPr/>
        </p:nvGrpSpPr>
        <p:grpSpPr>
          <a:xfrm>
            <a:off x="4432491" y="1030031"/>
            <a:ext cx="812800" cy="483870"/>
            <a:chOff x="4432491" y="1030031"/>
            <a:chExt cx="812800" cy="483870"/>
          </a:xfrm>
        </p:grpSpPr>
        <p:sp>
          <p:nvSpPr>
            <p:cNvPr id="51" name="object 51"/>
            <p:cNvSpPr/>
            <p:nvPr/>
          </p:nvSpPr>
          <p:spPr>
            <a:xfrm>
              <a:off x="4703400" y="1034377"/>
              <a:ext cx="541655" cy="479425"/>
            </a:xfrm>
            <a:custGeom>
              <a:avLst/>
              <a:gdLst/>
              <a:ahLst/>
              <a:cxnLst/>
              <a:rect l="l" t="t" r="r" b="b"/>
              <a:pathLst>
                <a:path w="541654" h="479425">
                  <a:moveTo>
                    <a:pt x="316552" y="315803"/>
                  </a:moveTo>
                  <a:lnTo>
                    <a:pt x="303480" y="315803"/>
                  </a:lnTo>
                  <a:lnTo>
                    <a:pt x="303480" y="478955"/>
                  </a:lnTo>
                  <a:lnTo>
                    <a:pt x="466878" y="478999"/>
                  </a:lnTo>
                  <a:lnTo>
                    <a:pt x="466878" y="465946"/>
                  </a:lnTo>
                  <a:lnTo>
                    <a:pt x="316552" y="465887"/>
                  </a:lnTo>
                  <a:lnTo>
                    <a:pt x="316552" y="315803"/>
                  </a:lnTo>
                  <a:close/>
                </a:path>
                <a:path w="541654" h="479425">
                  <a:moveTo>
                    <a:pt x="87794" y="268619"/>
                  </a:moveTo>
                  <a:lnTo>
                    <a:pt x="74723" y="268619"/>
                  </a:lnTo>
                  <a:lnTo>
                    <a:pt x="74723" y="478841"/>
                  </a:lnTo>
                  <a:lnTo>
                    <a:pt x="238121" y="478906"/>
                  </a:lnTo>
                  <a:lnTo>
                    <a:pt x="238121" y="465848"/>
                  </a:lnTo>
                  <a:lnTo>
                    <a:pt x="87794" y="465794"/>
                  </a:lnTo>
                  <a:lnTo>
                    <a:pt x="87794" y="268619"/>
                  </a:lnTo>
                  <a:close/>
                </a:path>
                <a:path w="541654" h="479425">
                  <a:moveTo>
                    <a:pt x="289829" y="83213"/>
                  </a:moveTo>
                  <a:lnTo>
                    <a:pt x="270800" y="83213"/>
                  </a:lnTo>
                  <a:lnTo>
                    <a:pt x="453806" y="256007"/>
                  </a:lnTo>
                  <a:lnTo>
                    <a:pt x="453806" y="465946"/>
                  </a:lnTo>
                  <a:lnTo>
                    <a:pt x="466878" y="465946"/>
                  </a:lnTo>
                  <a:lnTo>
                    <a:pt x="466878" y="268347"/>
                  </a:lnTo>
                  <a:lnTo>
                    <a:pt x="485894" y="268347"/>
                  </a:lnTo>
                  <a:lnTo>
                    <a:pt x="289829" y="83213"/>
                  </a:lnTo>
                  <a:close/>
                </a:path>
                <a:path w="541654" h="479425">
                  <a:moveTo>
                    <a:pt x="316552" y="302734"/>
                  </a:moveTo>
                  <a:lnTo>
                    <a:pt x="225049" y="302734"/>
                  </a:lnTo>
                  <a:lnTo>
                    <a:pt x="225049" y="465848"/>
                  </a:lnTo>
                  <a:lnTo>
                    <a:pt x="238121" y="465848"/>
                  </a:lnTo>
                  <a:lnTo>
                    <a:pt x="238121" y="315803"/>
                  </a:lnTo>
                  <a:lnTo>
                    <a:pt x="316552" y="315803"/>
                  </a:lnTo>
                  <a:lnTo>
                    <a:pt x="316552" y="302734"/>
                  </a:lnTo>
                  <a:close/>
                </a:path>
                <a:path w="541654" h="479425">
                  <a:moveTo>
                    <a:pt x="270800" y="0"/>
                  </a:moveTo>
                  <a:lnTo>
                    <a:pt x="0" y="256834"/>
                  </a:lnTo>
                  <a:lnTo>
                    <a:pt x="42413" y="299177"/>
                  </a:lnTo>
                  <a:lnTo>
                    <a:pt x="61664" y="280970"/>
                  </a:lnTo>
                  <a:lnTo>
                    <a:pt x="42653" y="280969"/>
                  </a:lnTo>
                  <a:lnTo>
                    <a:pt x="18731" y="257111"/>
                  </a:lnTo>
                  <a:lnTo>
                    <a:pt x="270800" y="17968"/>
                  </a:lnTo>
                  <a:lnTo>
                    <a:pt x="289752" y="17968"/>
                  </a:lnTo>
                  <a:lnTo>
                    <a:pt x="270800" y="0"/>
                  </a:lnTo>
                  <a:close/>
                </a:path>
                <a:path w="541654" h="479425">
                  <a:moveTo>
                    <a:pt x="485894" y="268347"/>
                  </a:moveTo>
                  <a:lnTo>
                    <a:pt x="466878" y="268347"/>
                  </a:lnTo>
                  <a:lnTo>
                    <a:pt x="499367" y="299020"/>
                  </a:lnTo>
                  <a:lnTo>
                    <a:pt x="517611" y="280812"/>
                  </a:lnTo>
                  <a:lnTo>
                    <a:pt x="499094" y="280812"/>
                  </a:lnTo>
                  <a:lnTo>
                    <a:pt x="485894" y="268347"/>
                  </a:lnTo>
                  <a:close/>
                </a:path>
                <a:path w="541654" h="479425">
                  <a:moveTo>
                    <a:pt x="270800" y="65244"/>
                  </a:moveTo>
                  <a:lnTo>
                    <a:pt x="42653" y="280969"/>
                  </a:lnTo>
                  <a:lnTo>
                    <a:pt x="61664" y="280970"/>
                  </a:lnTo>
                  <a:lnTo>
                    <a:pt x="74723" y="268619"/>
                  </a:lnTo>
                  <a:lnTo>
                    <a:pt x="87794" y="268619"/>
                  </a:lnTo>
                  <a:lnTo>
                    <a:pt x="87794" y="256263"/>
                  </a:lnTo>
                  <a:lnTo>
                    <a:pt x="270800" y="83213"/>
                  </a:lnTo>
                  <a:lnTo>
                    <a:pt x="289829" y="83213"/>
                  </a:lnTo>
                  <a:lnTo>
                    <a:pt x="270800" y="65244"/>
                  </a:lnTo>
                  <a:close/>
                </a:path>
                <a:path w="541654" h="479425">
                  <a:moveTo>
                    <a:pt x="289752" y="17968"/>
                  </a:moveTo>
                  <a:lnTo>
                    <a:pt x="270800" y="17968"/>
                  </a:lnTo>
                  <a:lnTo>
                    <a:pt x="522896" y="257111"/>
                  </a:lnTo>
                  <a:lnTo>
                    <a:pt x="499094" y="280812"/>
                  </a:lnTo>
                  <a:lnTo>
                    <a:pt x="517611" y="280812"/>
                  </a:lnTo>
                  <a:lnTo>
                    <a:pt x="541632" y="256840"/>
                  </a:lnTo>
                  <a:lnTo>
                    <a:pt x="434198" y="154951"/>
                  </a:lnTo>
                  <a:lnTo>
                    <a:pt x="434198" y="142551"/>
                  </a:lnTo>
                  <a:lnTo>
                    <a:pt x="421126" y="142551"/>
                  </a:lnTo>
                  <a:lnTo>
                    <a:pt x="381911" y="105352"/>
                  </a:lnTo>
                  <a:lnTo>
                    <a:pt x="381911" y="92953"/>
                  </a:lnTo>
                  <a:lnTo>
                    <a:pt x="368839" y="92953"/>
                  </a:lnTo>
                  <a:lnTo>
                    <a:pt x="289752" y="17968"/>
                  </a:lnTo>
                  <a:close/>
                </a:path>
                <a:path w="541654" h="479425">
                  <a:moveTo>
                    <a:pt x="434198" y="48130"/>
                  </a:moveTo>
                  <a:lnTo>
                    <a:pt x="421126" y="48130"/>
                  </a:lnTo>
                  <a:lnTo>
                    <a:pt x="421126" y="142551"/>
                  </a:lnTo>
                  <a:lnTo>
                    <a:pt x="434198" y="142551"/>
                  </a:lnTo>
                  <a:lnTo>
                    <a:pt x="434198" y="48130"/>
                  </a:lnTo>
                  <a:close/>
                </a:path>
                <a:path w="541654" h="479425">
                  <a:moveTo>
                    <a:pt x="434198" y="35077"/>
                  </a:moveTo>
                  <a:lnTo>
                    <a:pt x="368839" y="35077"/>
                  </a:lnTo>
                  <a:lnTo>
                    <a:pt x="368839" y="92953"/>
                  </a:lnTo>
                  <a:lnTo>
                    <a:pt x="381911" y="92953"/>
                  </a:lnTo>
                  <a:lnTo>
                    <a:pt x="381911" y="48130"/>
                  </a:lnTo>
                  <a:lnTo>
                    <a:pt x="434198" y="48130"/>
                  </a:lnTo>
                  <a:lnTo>
                    <a:pt x="434198" y="35077"/>
                  </a:lnTo>
                  <a:close/>
                </a:path>
              </a:pathLst>
            </a:custGeom>
            <a:solidFill>
              <a:srgbClr val="00B3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2" name="object 5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817338" y="1337025"/>
              <a:ext cx="78431" cy="78313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52631" y="1337025"/>
              <a:ext cx="78431" cy="7831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66603" y="1030031"/>
              <a:ext cx="128568" cy="16562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2491" y="1307527"/>
              <a:ext cx="128568" cy="166728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7DD09-15D5-8A9F-3850-470084745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26954-2A77-376A-AE29-D38BFEB8D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1AD47-E712-3985-532A-30848B40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62" r="10398" b="11939"/>
          <a:stretch/>
        </p:blipFill>
        <p:spPr>
          <a:xfrm>
            <a:off x="224489" y="346716"/>
            <a:ext cx="5342021" cy="6164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F87140-C326-1338-06B2-DA0A7D1B8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510" y="346716"/>
            <a:ext cx="6262937" cy="61645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849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1E16681-3845-4AD3-97B5-11AB2B4D3798}"/>
              </a:ext>
            </a:extLst>
          </p:cNvPr>
          <p:cNvGrpSpPr/>
          <p:nvPr/>
        </p:nvGrpSpPr>
        <p:grpSpPr>
          <a:xfrm>
            <a:off x="0" y="0"/>
            <a:ext cx="3990107" cy="6858000"/>
            <a:chOff x="0" y="0"/>
            <a:chExt cx="3990107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52945CF-C9CF-441E-A08E-8DAFED221FBC}"/>
                </a:ext>
              </a:extLst>
            </p:cNvPr>
            <p:cNvSpPr/>
            <p:nvPr/>
          </p:nvSpPr>
          <p:spPr>
            <a:xfrm>
              <a:off x="0" y="0"/>
              <a:ext cx="997527" cy="6858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321A564-0BC0-474D-9E93-2A483AA1D799}"/>
                </a:ext>
              </a:extLst>
            </p:cNvPr>
            <p:cNvSpPr/>
            <p:nvPr/>
          </p:nvSpPr>
          <p:spPr>
            <a:xfrm>
              <a:off x="997527" y="0"/>
              <a:ext cx="997527" cy="6858000"/>
            </a:xfrm>
            <a:prstGeom prst="rect">
              <a:avLst/>
            </a:prstGeom>
            <a:solidFill>
              <a:srgbClr val="D9ED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E8BE573-B2DC-4378-82A8-831462A4B76B}"/>
                </a:ext>
              </a:extLst>
            </p:cNvPr>
            <p:cNvSpPr/>
            <p:nvPr/>
          </p:nvSpPr>
          <p:spPr>
            <a:xfrm>
              <a:off x="1995054" y="0"/>
              <a:ext cx="997527" cy="6858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3D07D25-0E5F-41E6-A9C5-4A963CAA1861}"/>
                </a:ext>
              </a:extLst>
            </p:cNvPr>
            <p:cNvSpPr/>
            <p:nvPr/>
          </p:nvSpPr>
          <p:spPr>
            <a:xfrm>
              <a:off x="2992580" y="0"/>
              <a:ext cx="997527" cy="6858000"/>
            </a:xfrm>
            <a:prstGeom prst="rect">
              <a:avLst/>
            </a:prstGeom>
            <a:solidFill>
              <a:srgbClr val="EC1C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D472454-5460-4EA8-A572-0DB5498AC6A6}"/>
              </a:ext>
            </a:extLst>
          </p:cNvPr>
          <p:cNvSpPr/>
          <p:nvPr/>
        </p:nvSpPr>
        <p:spPr>
          <a:xfrm rot="10800000">
            <a:off x="100702" y="1891266"/>
            <a:ext cx="3420032" cy="2903429"/>
          </a:xfrm>
          <a:prstGeom prst="wedgeRectCallou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E27FC2-1239-43E3-ADB2-370D5F00F27F}"/>
              </a:ext>
            </a:extLst>
          </p:cNvPr>
          <p:cNvSpPr txBox="1"/>
          <p:nvPr/>
        </p:nvSpPr>
        <p:spPr>
          <a:xfrm>
            <a:off x="4736371" y="360563"/>
            <a:ext cx="65608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Wolbachia :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B5ECD2-8541-4EE4-95D1-47AE75FDCCBC}"/>
              </a:ext>
            </a:extLst>
          </p:cNvPr>
          <p:cNvSpPr txBox="1"/>
          <p:nvPr/>
        </p:nvSpPr>
        <p:spPr>
          <a:xfrm>
            <a:off x="9525072" y="406729"/>
            <a:ext cx="58495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0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Apa</a:t>
            </a:r>
            <a:r>
              <a:rPr kumimoji="0" lang="en-GB" sz="6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</a:p>
        </p:txBody>
      </p:sp>
      <p:pic>
        <p:nvPicPr>
          <p:cNvPr id="28" name="Graphic 27" descr="Open quotation mark">
            <a:extLst>
              <a:ext uri="{FF2B5EF4-FFF2-40B4-BE49-F238E27FC236}">
                <a16:creationId xmlns:a16="http://schemas.microsoft.com/office/drawing/2014/main" id="{35ED3441-8853-4841-A217-BAB9D6D869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2600" y="1597208"/>
            <a:ext cx="914400" cy="914400"/>
          </a:xfrm>
          <a:prstGeom prst="rect">
            <a:avLst/>
          </a:prstGeom>
        </p:spPr>
      </p:pic>
      <p:pic>
        <p:nvPicPr>
          <p:cNvPr id="29" name="Graphic 28" descr="Open quotation mark">
            <a:extLst>
              <a:ext uri="{FF2B5EF4-FFF2-40B4-BE49-F238E27FC236}">
                <a16:creationId xmlns:a16="http://schemas.microsoft.com/office/drawing/2014/main" id="{9400D66B-DFA1-4582-9387-E4DBA51A6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1172867" y="5731414"/>
            <a:ext cx="914400" cy="9144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7747AC3-813E-4FC5-A399-4304E11E4FA0}"/>
              </a:ext>
            </a:extLst>
          </p:cNvPr>
          <p:cNvSpPr/>
          <p:nvPr/>
        </p:nvSpPr>
        <p:spPr>
          <a:xfrm>
            <a:off x="11399768" y="221796"/>
            <a:ext cx="266700" cy="2667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5CCC9B2-C5EA-49BA-8C50-2B323F4C1BFC}"/>
              </a:ext>
            </a:extLst>
          </p:cNvPr>
          <p:cNvSpPr/>
          <p:nvPr/>
        </p:nvSpPr>
        <p:spPr>
          <a:xfrm>
            <a:off x="11769054" y="221796"/>
            <a:ext cx="266700" cy="26670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691982-13A9-4FB2-8C4D-87B5D95BCDEA}"/>
              </a:ext>
            </a:extLst>
          </p:cNvPr>
          <p:cNvSpPr/>
          <p:nvPr/>
        </p:nvSpPr>
        <p:spPr>
          <a:xfrm>
            <a:off x="2308511" y="6346825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575683A-3F1F-48A0-A010-BFAC4E8D8C1B}"/>
              </a:ext>
            </a:extLst>
          </p:cNvPr>
          <p:cNvCxnSpPr/>
          <p:nvPr/>
        </p:nvCxnSpPr>
        <p:spPr>
          <a:xfrm>
            <a:off x="2904692" y="5159026"/>
            <a:ext cx="58665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46299952-E1F4-4EBC-8727-2C7A5E75E122}"/>
              </a:ext>
            </a:extLst>
          </p:cNvPr>
          <p:cNvCxnSpPr>
            <a:cxnSpLocks/>
          </p:cNvCxnSpPr>
          <p:nvPr/>
        </p:nvCxnSpPr>
        <p:spPr>
          <a:xfrm>
            <a:off x="3131061" y="5331554"/>
            <a:ext cx="36028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FEEBF33-9D36-4102-B3FD-4EBAEEC87D96}"/>
              </a:ext>
            </a:extLst>
          </p:cNvPr>
          <p:cNvCxnSpPr>
            <a:cxnSpLocks/>
          </p:cNvCxnSpPr>
          <p:nvPr/>
        </p:nvCxnSpPr>
        <p:spPr>
          <a:xfrm>
            <a:off x="429258" y="1711207"/>
            <a:ext cx="360282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F2961EC-36C8-4EFE-9EC9-9FFBEAAB38E2}"/>
              </a:ext>
            </a:extLst>
          </p:cNvPr>
          <p:cNvCxnSpPr>
            <a:cxnSpLocks/>
          </p:cNvCxnSpPr>
          <p:nvPr/>
        </p:nvCxnSpPr>
        <p:spPr>
          <a:xfrm>
            <a:off x="429258" y="1567772"/>
            <a:ext cx="16241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bject 4">
            <a:extLst>
              <a:ext uri="{FF2B5EF4-FFF2-40B4-BE49-F238E27FC236}">
                <a16:creationId xmlns:a16="http://schemas.microsoft.com/office/drawing/2014/main" id="{F2F0AB77-757C-ACFE-B7D0-D19721BCCF98}"/>
              </a:ext>
            </a:extLst>
          </p:cNvPr>
          <p:cNvSpPr txBox="1"/>
          <p:nvPr/>
        </p:nvSpPr>
        <p:spPr>
          <a:xfrm>
            <a:off x="4540828" y="2511178"/>
            <a:ext cx="6858940" cy="39510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2245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Bakteri</a:t>
            </a:r>
            <a:r>
              <a:rPr sz="28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yang</a:t>
            </a:r>
            <a:r>
              <a:rPr sz="2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45" dirty="0">
                <a:solidFill>
                  <a:schemeClr val="bg1"/>
                </a:solidFill>
                <a:latin typeface="Calibri"/>
                <a:cs typeface="Calibri"/>
              </a:rPr>
              <a:t>HANYA</a:t>
            </a:r>
            <a:r>
              <a:rPr sz="2800" spc="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bisa</a:t>
            </a:r>
            <a:r>
              <a:rPr sz="28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hidup</a:t>
            </a: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di</a:t>
            </a:r>
            <a:endParaRPr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>
              <a:lnSpc>
                <a:spcPts val="2245"/>
              </a:lnSpc>
            </a:pP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tubuh</a:t>
            </a:r>
            <a:r>
              <a:rPr sz="280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serangga</a:t>
            </a:r>
            <a:endParaRPr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marR="5080" indent="-228600">
              <a:lnSpc>
                <a:spcPct val="70000"/>
              </a:lnSpc>
              <a:spcBef>
                <a:spcPts val="10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Bakteri</a:t>
            </a:r>
            <a:r>
              <a:rPr sz="2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yang</a:t>
            </a:r>
            <a:r>
              <a:rPr sz="2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UMUM</a:t>
            </a:r>
            <a:r>
              <a:rPr sz="2800" spc="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ditemukan</a:t>
            </a:r>
            <a:r>
              <a:rPr sz="2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di </a:t>
            </a: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berbagai</a:t>
            </a:r>
            <a:r>
              <a:rPr sz="28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jenis</a:t>
            </a:r>
            <a:r>
              <a:rPr sz="2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serangga: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 kupu-kupu, </a:t>
            </a:r>
            <a:r>
              <a:rPr sz="2800" spc="-48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nyamuk</a:t>
            </a:r>
            <a:r>
              <a:rPr sz="28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Albo, </a:t>
            </a: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capung,</a:t>
            </a:r>
            <a:r>
              <a:rPr sz="28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lalat, </a:t>
            </a: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kumbang</a:t>
            </a:r>
            <a:r>
              <a:rPr sz="28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dll</a:t>
            </a:r>
            <a:endParaRPr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marR="802640" indent="-228600">
              <a:lnSpc>
                <a:spcPct val="70000"/>
              </a:lnSpc>
              <a:spcBef>
                <a:spcPts val="99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Ada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sekitar </a:t>
            </a: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4.000-5.000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jenis </a:t>
            </a:r>
            <a:r>
              <a:rPr sz="2800" spc="-48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Wolbachia</a:t>
            </a:r>
            <a:endParaRPr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698500" lvl="1" indent="-228600">
              <a:lnSpc>
                <a:spcPts val="210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wMel</a:t>
            </a:r>
            <a:r>
              <a:rPr sz="2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dari </a:t>
            </a:r>
            <a:r>
              <a:rPr sz="2800" i="1" spc="-10" dirty="0">
                <a:solidFill>
                  <a:schemeClr val="bg1"/>
                </a:solidFill>
                <a:latin typeface="Calibri"/>
                <a:cs typeface="Calibri"/>
              </a:rPr>
              <a:t>Droshopila</a:t>
            </a:r>
            <a:r>
              <a:rPr sz="2800" i="1" spc="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chemeClr val="bg1"/>
                </a:solidFill>
                <a:latin typeface="Calibri"/>
                <a:cs typeface="Calibri"/>
              </a:rPr>
              <a:t>melanogaster</a:t>
            </a:r>
            <a:endParaRPr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indent="-228600">
              <a:lnSpc>
                <a:spcPts val="2245"/>
              </a:lnSpc>
              <a:spcBef>
                <a:spcPts val="204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Bakteri</a:t>
            </a: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diturunkan</a:t>
            </a:r>
            <a:r>
              <a:rPr sz="280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40" dirty="0">
                <a:solidFill>
                  <a:schemeClr val="bg1"/>
                </a:solidFill>
                <a:latin typeface="Calibri"/>
                <a:cs typeface="Calibri"/>
              </a:rPr>
              <a:t>ke</a:t>
            </a:r>
            <a:r>
              <a:rPr sz="2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generasi</a:t>
            </a:r>
            <a:endParaRPr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>
              <a:lnSpc>
                <a:spcPts val="2245"/>
              </a:lnSpc>
            </a:pPr>
            <a:r>
              <a:rPr sz="2800" spc="-20" dirty="0">
                <a:solidFill>
                  <a:schemeClr val="bg1"/>
                </a:solidFill>
                <a:latin typeface="Calibri"/>
                <a:cs typeface="Calibri"/>
              </a:rPr>
              <a:t>berikutnya</a:t>
            </a:r>
            <a:r>
              <a:rPr sz="280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5" dirty="0" err="1">
                <a:solidFill>
                  <a:schemeClr val="bg1"/>
                </a:solidFill>
                <a:latin typeface="Calibri"/>
                <a:cs typeface="Calibri"/>
              </a:rPr>
              <a:t>melalui</a:t>
            </a:r>
            <a:r>
              <a:rPr sz="2800" spc="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 err="1">
                <a:solidFill>
                  <a:schemeClr val="bg1"/>
                </a:solidFill>
                <a:latin typeface="Calibri"/>
                <a:cs typeface="Calibri"/>
              </a:rPr>
              <a:t>jalur</a:t>
            </a:r>
            <a:r>
              <a:rPr lang="en-US" sz="280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 err="1">
                <a:solidFill>
                  <a:schemeClr val="bg1"/>
                </a:solidFill>
                <a:latin typeface="Calibri"/>
                <a:cs typeface="Calibri"/>
              </a:rPr>
              <a:t>betina</a:t>
            </a: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(ibu)</a:t>
            </a:r>
            <a:endParaRPr sz="28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41300" marR="154305" indent="-228600">
              <a:lnSpc>
                <a:spcPct val="70000"/>
              </a:lnSpc>
              <a:spcBef>
                <a:spcPts val="10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800" spc="-25" dirty="0">
                <a:solidFill>
                  <a:schemeClr val="bg1"/>
                </a:solidFill>
                <a:latin typeface="Calibri"/>
                <a:cs typeface="Calibri"/>
              </a:rPr>
              <a:t>Teknologi </a:t>
            </a: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ini </a:t>
            </a:r>
            <a:r>
              <a:rPr sz="2800" spc="-20" dirty="0">
                <a:solidFill>
                  <a:schemeClr val="bg1"/>
                </a:solidFill>
                <a:latin typeface="Calibri"/>
                <a:cs typeface="Calibri"/>
              </a:rPr>
              <a:t>hanya 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memanfaatkan </a:t>
            </a:r>
            <a:r>
              <a:rPr sz="2800" spc="-484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satu</a:t>
            </a: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jenis</a:t>
            </a:r>
            <a:r>
              <a:rPr sz="280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Wolbachia,</a:t>
            </a:r>
            <a:r>
              <a:rPr sz="280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chemeClr val="bg1"/>
                </a:solidFill>
                <a:latin typeface="Calibri"/>
                <a:cs typeface="Calibri"/>
              </a:rPr>
              <a:t>wMe</a:t>
            </a:r>
            <a:r>
              <a:rPr sz="2800" spc="-5" dirty="0">
                <a:solidFill>
                  <a:schemeClr val="bg1"/>
                </a:solidFill>
                <a:latin typeface="Calibri"/>
                <a:cs typeface="Calibri"/>
              </a:rPr>
              <a:t>l</a:t>
            </a:r>
            <a:r>
              <a:rPr sz="2800" spc="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yang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 diambil dari lalat</a:t>
            </a:r>
            <a:r>
              <a:rPr sz="280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chemeClr val="bg1"/>
                </a:solidFill>
                <a:latin typeface="Calibri"/>
                <a:cs typeface="Calibri"/>
              </a:rPr>
              <a:t>buah</a:t>
            </a:r>
            <a:endParaRPr sz="2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object 14">
            <a:extLst>
              <a:ext uri="{FF2B5EF4-FFF2-40B4-BE49-F238E27FC236}">
                <a16:creationId xmlns:a16="http://schemas.microsoft.com/office/drawing/2014/main" id="{BC54732F-A1D4-75C9-85E6-54689C5325EC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775" y="2498345"/>
            <a:ext cx="3118104" cy="16123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1208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31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6BCB9BC-51EA-47AA-B1DB-D076B5C07F91}"/>
              </a:ext>
            </a:extLst>
          </p:cNvPr>
          <p:cNvSpPr/>
          <p:nvPr/>
        </p:nvSpPr>
        <p:spPr>
          <a:xfrm flipV="1">
            <a:off x="233781" y="6527703"/>
            <a:ext cx="1945431" cy="83975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A0D78C-3642-425E-A25F-CE7A59BF237C}"/>
              </a:ext>
            </a:extLst>
          </p:cNvPr>
          <p:cNvSpPr/>
          <p:nvPr/>
        </p:nvSpPr>
        <p:spPr>
          <a:xfrm rot="16200000">
            <a:off x="11405597" y="1318618"/>
            <a:ext cx="1296000" cy="27681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2A15B98E-839D-4109-81E1-BA6F644B0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1229" y="1189151"/>
            <a:ext cx="904018" cy="13908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3E9DB79-6EDD-4FC3-B838-096B2B7814FA}"/>
              </a:ext>
            </a:extLst>
          </p:cNvPr>
          <p:cNvSpPr/>
          <p:nvPr/>
        </p:nvSpPr>
        <p:spPr>
          <a:xfrm>
            <a:off x="3098825" y="1165855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3A202A7-A32E-4C89-8CE1-5C1700DCBEB5}"/>
              </a:ext>
            </a:extLst>
          </p:cNvPr>
          <p:cNvSpPr/>
          <p:nvPr/>
        </p:nvSpPr>
        <p:spPr>
          <a:xfrm>
            <a:off x="3468111" y="1165853"/>
            <a:ext cx="266700" cy="2667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2F55F34-1111-43EC-A1C9-ACA7284EFA08}"/>
              </a:ext>
            </a:extLst>
          </p:cNvPr>
          <p:cNvSpPr/>
          <p:nvPr/>
        </p:nvSpPr>
        <p:spPr>
          <a:xfrm>
            <a:off x="3832453" y="1148603"/>
            <a:ext cx="266700" cy="2667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object 14">
            <a:extLst>
              <a:ext uri="{FF2B5EF4-FFF2-40B4-BE49-F238E27FC236}">
                <a16:creationId xmlns:a16="http://schemas.microsoft.com/office/drawing/2014/main" id="{D7EC7CE5-16CD-C80A-923A-C101CD84D24A}"/>
              </a:ext>
            </a:extLst>
          </p:cNvPr>
          <p:cNvSpPr txBox="1"/>
          <p:nvPr/>
        </p:nvSpPr>
        <p:spPr>
          <a:xfrm>
            <a:off x="913792" y="1779972"/>
            <a:ext cx="11139805" cy="4470134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2700">
              <a:lnSpc>
                <a:spcPts val="2575"/>
              </a:lnSpc>
              <a:spcBef>
                <a:spcPts val="810"/>
              </a:spcBef>
            </a:pPr>
            <a:r>
              <a:rPr sz="2150" spc="5" dirty="0">
                <a:solidFill>
                  <a:schemeClr val="bg1"/>
                </a:solidFill>
                <a:latin typeface="Calibri"/>
                <a:cs typeface="Calibri"/>
              </a:rPr>
              <a:t>1924:</a:t>
            </a:r>
            <a:r>
              <a:rPr sz="21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 err="1">
                <a:solidFill>
                  <a:schemeClr val="bg1"/>
                </a:solidFill>
                <a:latin typeface="Calibri"/>
                <a:cs typeface="Calibri"/>
              </a:rPr>
              <a:t>Diident</a:t>
            </a:r>
            <a:r>
              <a:rPr lang="en-US" sz="2150" spc="-5" dirty="0" err="1">
                <a:solidFill>
                  <a:schemeClr val="bg1"/>
                </a:solidFill>
                <a:latin typeface="Calibri"/>
                <a:cs typeface="Calibri"/>
              </a:rPr>
              <a:t>i</a:t>
            </a:r>
            <a:r>
              <a:rPr sz="2150" spc="-5" dirty="0" err="1">
                <a:solidFill>
                  <a:schemeClr val="bg1"/>
                </a:solidFill>
                <a:latin typeface="Calibri"/>
                <a:cs typeface="Calibri"/>
              </a:rPr>
              <a:t>fikasi</a:t>
            </a:r>
            <a:r>
              <a:rPr sz="2150" spc="-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oleh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Marshall</a:t>
            </a:r>
            <a:r>
              <a:rPr sz="215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Hertig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dan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Simeon</a:t>
            </a:r>
            <a:r>
              <a:rPr sz="215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Burt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Wolbach</a:t>
            </a:r>
            <a:endParaRPr sz="21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ts val="2575"/>
              </a:lnSpc>
            </a:pPr>
            <a:r>
              <a:rPr sz="2150" spc="5" dirty="0">
                <a:solidFill>
                  <a:schemeClr val="bg1"/>
                </a:solidFill>
                <a:latin typeface="Calibri"/>
                <a:cs typeface="Calibri"/>
              </a:rPr>
              <a:t>1936:</a:t>
            </a:r>
            <a:r>
              <a:rPr sz="21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Deskripsikan</a:t>
            </a:r>
            <a:r>
              <a:rPr sz="2150" spc="-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sebagai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spesies</a:t>
            </a:r>
            <a:r>
              <a:rPr sz="215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(</a:t>
            </a:r>
            <a:r>
              <a:rPr sz="2150" i="1" spc="-15" dirty="0">
                <a:solidFill>
                  <a:schemeClr val="bg1"/>
                </a:solidFill>
                <a:latin typeface="Calibri"/>
                <a:cs typeface="Calibri"/>
              </a:rPr>
              <a:t>Wolbachia</a:t>
            </a:r>
            <a:r>
              <a:rPr sz="2150" i="1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pipientis)</a:t>
            </a:r>
            <a:r>
              <a:rPr sz="21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oleh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Marshall</a:t>
            </a:r>
            <a:r>
              <a:rPr sz="215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Hertig</a:t>
            </a:r>
          </a:p>
          <a:p>
            <a:pPr marL="12700">
              <a:lnSpc>
                <a:spcPts val="2575"/>
              </a:lnSpc>
              <a:spcBef>
                <a:spcPts val="15"/>
              </a:spcBef>
            </a:pPr>
            <a:r>
              <a:rPr sz="2150" spc="5" dirty="0">
                <a:solidFill>
                  <a:schemeClr val="bg1"/>
                </a:solidFill>
                <a:latin typeface="Calibri"/>
                <a:cs typeface="Calibri"/>
              </a:rPr>
              <a:t>1992:</a:t>
            </a:r>
            <a:r>
              <a:rPr sz="215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Dilaporkan</a:t>
            </a:r>
            <a:r>
              <a:rPr sz="2150" spc="-4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sebagai</a:t>
            </a:r>
            <a:r>
              <a:rPr sz="215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simbion</a:t>
            </a:r>
            <a:r>
              <a:rPr sz="215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chemeClr val="bg1"/>
                </a:solidFill>
                <a:latin typeface="Calibri"/>
                <a:cs typeface="Calibri"/>
              </a:rPr>
              <a:t>alamiah</a:t>
            </a:r>
            <a:r>
              <a:rPr sz="2150" spc="-8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yang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umum</a:t>
            </a:r>
            <a:r>
              <a:rPr sz="215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di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serangga</a:t>
            </a:r>
            <a:endParaRPr sz="21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 marR="5052060">
              <a:lnSpc>
                <a:spcPts val="2590"/>
              </a:lnSpc>
              <a:spcBef>
                <a:spcPts val="75"/>
              </a:spcBef>
            </a:pPr>
            <a:r>
              <a:rPr sz="2150" spc="5" dirty="0">
                <a:solidFill>
                  <a:schemeClr val="bg1"/>
                </a:solidFill>
                <a:latin typeface="Calibri"/>
                <a:cs typeface="Calibri"/>
              </a:rPr>
              <a:t>1994:</a:t>
            </a:r>
            <a:r>
              <a:rPr sz="215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Wolbachia</a:t>
            </a:r>
            <a:r>
              <a:rPr sz="2150" spc="-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sukses</a:t>
            </a:r>
            <a:r>
              <a:rPr sz="2150" spc="-3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 err="1">
                <a:solidFill>
                  <a:schemeClr val="bg1"/>
                </a:solidFill>
                <a:latin typeface="Calibri"/>
                <a:cs typeface="Calibri"/>
              </a:rPr>
              <a:t>ditransmisikan</a:t>
            </a:r>
            <a:r>
              <a:rPr sz="21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5" dirty="0" err="1">
                <a:solidFill>
                  <a:schemeClr val="bg1"/>
                </a:solidFill>
                <a:latin typeface="Calibri"/>
                <a:cs typeface="Calibri"/>
              </a:rPr>
              <a:t>ke</a:t>
            </a:r>
            <a:r>
              <a:rPr lang="en-US" sz="215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5" dirty="0" err="1">
                <a:solidFill>
                  <a:schemeClr val="bg1"/>
                </a:solidFill>
                <a:latin typeface="Calibri"/>
                <a:cs typeface="Calibri"/>
              </a:rPr>
              <a:t>serangga</a:t>
            </a:r>
            <a:r>
              <a:rPr sz="215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lain </a:t>
            </a:r>
            <a:r>
              <a:rPr sz="2150" spc="-4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chemeClr val="bg1"/>
                </a:solidFill>
                <a:latin typeface="Calibri"/>
                <a:cs typeface="Calibri"/>
              </a:rPr>
              <a:t>2009:</a:t>
            </a:r>
            <a:r>
              <a:rPr sz="21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Wolbachia</a:t>
            </a:r>
            <a:r>
              <a:rPr sz="2150" spc="-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menghambat</a:t>
            </a:r>
            <a:r>
              <a:rPr sz="21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transmisi</a:t>
            </a:r>
            <a:r>
              <a:rPr sz="215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dengue</a:t>
            </a:r>
            <a:endParaRPr sz="21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>
              <a:lnSpc>
                <a:spcPts val="2485"/>
              </a:lnSpc>
            </a:pPr>
            <a:r>
              <a:rPr sz="2150" spc="5" dirty="0">
                <a:solidFill>
                  <a:schemeClr val="bg1"/>
                </a:solidFill>
                <a:latin typeface="Calibri"/>
                <a:cs typeface="Calibri"/>
              </a:rPr>
              <a:t>2011:</a:t>
            </a:r>
            <a:r>
              <a:rPr sz="2150" spc="-5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Penyebaran</a:t>
            </a:r>
            <a:r>
              <a:rPr sz="2150" spc="-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Wolbachia</a:t>
            </a:r>
            <a:r>
              <a:rPr sz="215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pertama</a:t>
            </a:r>
            <a:r>
              <a:rPr sz="215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di</a:t>
            </a:r>
            <a:r>
              <a:rPr sz="215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Cairns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 (Australia)</a:t>
            </a:r>
            <a:endParaRPr sz="21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  <a:spcBef>
                <a:spcPts val="10"/>
              </a:spcBef>
            </a:pPr>
            <a:r>
              <a:rPr sz="2150" spc="5" dirty="0">
                <a:solidFill>
                  <a:schemeClr val="bg1"/>
                </a:solidFill>
                <a:latin typeface="Calibri"/>
                <a:cs typeface="Calibri"/>
              </a:rPr>
              <a:t>2014: 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Penyebaran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nyamuk </a:t>
            </a:r>
            <a:r>
              <a:rPr sz="2150" spc="-10" dirty="0" err="1">
                <a:solidFill>
                  <a:schemeClr val="bg1"/>
                </a:solidFill>
                <a:latin typeface="Calibri"/>
                <a:cs typeface="Calibri"/>
              </a:rPr>
              <a:t>ber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-Wolbachia </a:t>
            </a:r>
            <a:r>
              <a:rPr sz="2150" spc="-5" dirty="0" err="1">
                <a:solidFill>
                  <a:schemeClr val="bg1"/>
                </a:solidFill>
                <a:latin typeface="Calibri"/>
                <a:cs typeface="Calibri"/>
              </a:rPr>
              <a:t>pertama</a:t>
            </a:r>
            <a:r>
              <a:rPr lang="en-US" sz="215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di Indonesia,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di Sleman dan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Bantul, </a:t>
            </a:r>
            <a:r>
              <a:rPr sz="2150" spc="-30" dirty="0">
                <a:solidFill>
                  <a:schemeClr val="bg1"/>
                </a:solidFill>
                <a:latin typeface="Calibri"/>
                <a:cs typeface="Calibri"/>
              </a:rPr>
              <a:t>Yogyakarta </a:t>
            </a:r>
            <a:r>
              <a:rPr sz="215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5" dirty="0">
                <a:solidFill>
                  <a:schemeClr val="bg1"/>
                </a:solidFill>
                <a:latin typeface="Calibri"/>
                <a:cs typeface="Calibri"/>
              </a:rPr>
              <a:t>2016: </a:t>
            </a:r>
            <a:r>
              <a:rPr sz="2150" spc="-20" dirty="0">
                <a:solidFill>
                  <a:schemeClr val="bg1"/>
                </a:solidFill>
                <a:latin typeface="Calibri"/>
                <a:cs typeface="Calibri"/>
              </a:rPr>
              <a:t>Resiko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untuk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teknologi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nyamuk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ber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Wolbachia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ditelaah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oleh tim independent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dari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berbagai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pakar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dan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institusi 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terpercaya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di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Indonesia, menyimpulkan teknologi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nyamuk ber-Wolbachia </a:t>
            </a:r>
            <a:r>
              <a:rPr sz="2150" spc="5" dirty="0">
                <a:solidFill>
                  <a:schemeClr val="bg1"/>
                </a:solidFill>
                <a:latin typeface="Calibri"/>
                <a:cs typeface="Calibri"/>
              </a:rPr>
              <a:t>aman </a:t>
            </a:r>
            <a:r>
              <a:rPr sz="2150" spc="1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2016-2020: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Studi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dampak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teknologi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nyamuk ber-Wolbachia, menyimpulkan 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bahwa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Wolbachia efektif </a:t>
            </a:r>
            <a:r>
              <a:rPr sz="2150" spc="-47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 err="1">
                <a:solidFill>
                  <a:schemeClr val="bg1"/>
                </a:solidFill>
                <a:latin typeface="Calibri"/>
                <a:cs typeface="Calibri"/>
              </a:rPr>
              <a:t>untuk</a:t>
            </a:r>
            <a:r>
              <a:rPr sz="2150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 err="1">
                <a:solidFill>
                  <a:schemeClr val="bg1"/>
                </a:solidFill>
                <a:latin typeface="Calibri"/>
                <a:cs typeface="Calibri"/>
              </a:rPr>
              <a:t>men</a:t>
            </a:r>
            <a:r>
              <a:rPr lang="en-US" sz="2150" dirty="0" err="1">
                <a:solidFill>
                  <a:schemeClr val="bg1"/>
                </a:solidFill>
                <a:latin typeface="Calibri"/>
                <a:cs typeface="Calibri"/>
              </a:rPr>
              <a:t>g</a:t>
            </a:r>
            <a:r>
              <a:rPr sz="2150" dirty="0" err="1">
                <a:solidFill>
                  <a:schemeClr val="bg1"/>
                </a:solidFill>
                <a:latin typeface="Calibri"/>
                <a:cs typeface="Calibri"/>
              </a:rPr>
              <a:t>hambat</a:t>
            </a:r>
            <a:r>
              <a:rPr sz="2150" spc="-6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replikasi</a:t>
            </a:r>
            <a:r>
              <a:rPr sz="215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dengue</a:t>
            </a:r>
            <a:endParaRPr sz="215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12700" marR="99695">
              <a:lnSpc>
                <a:spcPts val="2590"/>
              </a:lnSpc>
              <a:spcBef>
                <a:spcPts val="70"/>
              </a:spcBef>
            </a:pPr>
            <a:r>
              <a:rPr sz="2150" spc="5" dirty="0">
                <a:solidFill>
                  <a:schemeClr val="bg1"/>
                </a:solidFill>
                <a:latin typeface="Calibri"/>
                <a:cs typeface="Calibri"/>
              </a:rPr>
              <a:t>2021:</a:t>
            </a:r>
            <a:r>
              <a:rPr sz="2150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Rekomendasi</a:t>
            </a:r>
            <a:r>
              <a:rPr sz="2150" spc="-6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WHO,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teknologi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nyamuk</a:t>
            </a:r>
            <a:r>
              <a:rPr sz="2150" spc="-2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ber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Wolbachia</a:t>
            </a:r>
            <a:r>
              <a:rPr sz="2150" spc="-4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sebagai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chemeClr val="bg1"/>
                </a:solidFill>
                <a:latin typeface="Calibri"/>
                <a:cs typeface="Calibri"/>
              </a:rPr>
              <a:t>salah</a:t>
            </a:r>
            <a:r>
              <a:rPr sz="2150" spc="-3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chemeClr val="bg1"/>
                </a:solidFill>
                <a:latin typeface="Calibri"/>
                <a:cs typeface="Calibri"/>
              </a:rPr>
              <a:t>satu</a:t>
            </a:r>
            <a:r>
              <a:rPr sz="2150" spc="-1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teknologi pengendali </a:t>
            </a:r>
            <a:r>
              <a:rPr sz="2150" spc="-47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sz="2150" spc="-5" dirty="0">
                <a:solidFill>
                  <a:schemeClr val="bg1"/>
                </a:solidFill>
                <a:latin typeface="Calibri"/>
                <a:cs typeface="Calibri"/>
              </a:rPr>
              <a:t>dengue</a:t>
            </a:r>
            <a:endParaRPr sz="215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0609A-DF25-E3D5-C721-1313742420C2}"/>
              </a:ext>
            </a:extLst>
          </p:cNvPr>
          <p:cNvSpPr txBox="1"/>
          <p:nvPr/>
        </p:nvSpPr>
        <p:spPr>
          <a:xfrm>
            <a:off x="2393105" y="210312"/>
            <a:ext cx="8181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i="1" spc="-5" dirty="0">
                <a:solidFill>
                  <a:schemeClr val="bg1"/>
                </a:solidFill>
                <a:latin typeface="Calibri"/>
                <a:cs typeface="Calibri"/>
              </a:rPr>
              <a:t>Sejarah</a:t>
            </a:r>
            <a:r>
              <a:rPr lang="en-US" sz="4800" b="1" i="1" spc="-25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4800" b="1" i="1" spc="-5" dirty="0" err="1">
                <a:solidFill>
                  <a:schemeClr val="bg1"/>
                </a:solidFill>
                <a:latin typeface="Calibri"/>
                <a:cs typeface="Calibri"/>
              </a:rPr>
              <a:t>Eksplorasi</a:t>
            </a:r>
            <a:r>
              <a:rPr lang="en-US" sz="4800" b="1" i="1" spc="-50" dirty="0">
                <a:solidFill>
                  <a:schemeClr val="bg1"/>
                </a:solidFill>
                <a:latin typeface="Calibri"/>
                <a:cs typeface="Calibri"/>
              </a:rPr>
              <a:t> </a:t>
            </a:r>
            <a:r>
              <a:rPr lang="en-US" sz="4800" b="1" i="1" spc="-10" dirty="0">
                <a:solidFill>
                  <a:schemeClr val="bg1"/>
                </a:solidFill>
                <a:latin typeface="Calibri"/>
                <a:cs typeface="Calibri"/>
              </a:rPr>
              <a:t>Wolbachia</a:t>
            </a:r>
            <a:endParaRPr lang="en-US" sz="4800" dirty="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en-US" sz="4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61584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937056" y="1176705"/>
            <a:ext cx="9812020" cy="922019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356870" indent="-344805">
              <a:lnSpc>
                <a:spcPct val="100000"/>
              </a:lnSpc>
              <a:spcBef>
                <a:spcPts val="509"/>
              </a:spcBef>
              <a:buClr>
                <a:srgbClr val="2F394D"/>
              </a:buClr>
              <a:buSzPct val="75000"/>
              <a:buChar char="•"/>
              <a:tabLst>
                <a:tab pos="356870" algn="l"/>
                <a:tab pos="357505" algn="l"/>
              </a:tabLst>
            </a:pP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</a:rPr>
              <a:t>Secara</a:t>
            </a:r>
            <a:r>
              <a:rPr sz="2600" spc="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</a:rPr>
              <a:t>alami,</a:t>
            </a:r>
            <a:r>
              <a:rPr sz="2600" spc="-4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chemeClr val="bg1"/>
                </a:solidFill>
                <a:latin typeface="Arial MT"/>
                <a:cs typeface="Arial MT"/>
              </a:rPr>
              <a:t>nyamuk</a:t>
            </a:r>
            <a:r>
              <a:rPr sz="2600" spc="4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600" i="1" spc="-10" dirty="0">
                <a:solidFill>
                  <a:schemeClr val="bg1"/>
                </a:solidFill>
                <a:latin typeface="Arial"/>
                <a:cs typeface="Arial"/>
              </a:rPr>
              <a:t>Ae.</a:t>
            </a:r>
            <a:r>
              <a:rPr sz="2600" i="1" spc="-1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i="1" spc="-10" dirty="0">
                <a:solidFill>
                  <a:schemeClr val="bg1"/>
                </a:solidFill>
                <a:latin typeface="Arial"/>
                <a:cs typeface="Arial"/>
              </a:rPr>
              <a:t>aegypti</a:t>
            </a:r>
            <a:r>
              <a:rPr sz="2600" i="1" spc="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</a:rPr>
              <a:t>tidak</a:t>
            </a:r>
            <a:r>
              <a:rPr sz="2600" spc="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</a:rPr>
              <a:t>mengandung</a:t>
            </a:r>
            <a:r>
              <a:rPr sz="2600" spc="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600" i="1" dirty="0">
                <a:solidFill>
                  <a:schemeClr val="bg1"/>
                </a:solidFill>
                <a:latin typeface="Arial"/>
                <a:cs typeface="Arial"/>
              </a:rPr>
              <a:t>Wolbachia</a:t>
            </a:r>
            <a:endParaRPr sz="2600" dirty="0">
              <a:solidFill>
                <a:schemeClr val="bg1"/>
              </a:solidFill>
              <a:latin typeface="Arial"/>
              <a:cs typeface="Arial"/>
            </a:endParaRPr>
          </a:p>
          <a:p>
            <a:pPr marL="356870" indent="-344805">
              <a:lnSpc>
                <a:spcPct val="100000"/>
              </a:lnSpc>
              <a:spcBef>
                <a:spcPts val="409"/>
              </a:spcBef>
              <a:buClr>
                <a:srgbClr val="2F394D"/>
              </a:buClr>
              <a:buSzPct val="75000"/>
              <a:buChar char="•"/>
              <a:tabLst>
                <a:tab pos="356870" algn="l"/>
                <a:tab pos="357505" algn="l"/>
                <a:tab pos="8579485" algn="l"/>
              </a:tabLst>
            </a:pPr>
            <a:r>
              <a:rPr sz="2600" spc="-10" dirty="0">
                <a:solidFill>
                  <a:schemeClr val="bg1"/>
                </a:solidFill>
                <a:latin typeface="Arial MT"/>
                <a:cs typeface="Arial MT"/>
              </a:rPr>
              <a:t>Metode</a:t>
            </a:r>
            <a:r>
              <a:rPr sz="2600" spc="3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</a:rPr>
              <a:t>memasukkan</a:t>
            </a:r>
            <a:r>
              <a:rPr sz="2600" spc="5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600" i="1" dirty="0">
                <a:solidFill>
                  <a:schemeClr val="bg1"/>
                </a:solidFill>
                <a:latin typeface="Arial"/>
                <a:cs typeface="Arial"/>
              </a:rPr>
              <a:t>Wolbachia</a:t>
            </a:r>
            <a:r>
              <a:rPr sz="2600" i="1" spc="-2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</a:rPr>
              <a:t>ke</a:t>
            </a:r>
            <a:r>
              <a:rPr sz="260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chemeClr val="bg1"/>
                </a:solidFill>
                <a:latin typeface="Arial MT"/>
                <a:cs typeface="Arial MT"/>
              </a:rPr>
              <a:t>dalam</a:t>
            </a:r>
            <a:r>
              <a:rPr sz="2600" spc="1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600" spc="-10" dirty="0">
                <a:solidFill>
                  <a:schemeClr val="bg1"/>
                </a:solidFill>
                <a:latin typeface="Arial MT"/>
                <a:cs typeface="Arial MT"/>
              </a:rPr>
              <a:t>nyamuk</a:t>
            </a:r>
            <a:r>
              <a:rPr sz="2600" spc="30" dirty="0">
                <a:solidFill>
                  <a:schemeClr val="bg1"/>
                </a:solidFill>
                <a:latin typeface="Arial MT"/>
                <a:cs typeface="Arial MT"/>
              </a:rPr>
              <a:t> </a:t>
            </a:r>
            <a:r>
              <a:rPr sz="2600" i="1" spc="-10" dirty="0">
                <a:solidFill>
                  <a:schemeClr val="bg1"/>
                </a:solidFill>
                <a:latin typeface="Arial"/>
                <a:cs typeface="Arial"/>
              </a:rPr>
              <a:t>Ae.	aegypti:</a:t>
            </a:r>
            <a:endParaRPr sz="2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76400" y="2831592"/>
            <a:ext cx="8839200" cy="3874135"/>
            <a:chOff x="1676400" y="2831592"/>
            <a:chExt cx="8839200" cy="38741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76400" y="6659880"/>
              <a:ext cx="8839200" cy="4571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9360" y="2831592"/>
              <a:ext cx="1018032" cy="156667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78023" y="2950464"/>
              <a:ext cx="682751" cy="29870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2991" y="3139440"/>
              <a:ext cx="682752" cy="2987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78023" y="3294888"/>
              <a:ext cx="682751" cy="29870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78023" y="3465576"/>
              <a:ext cx="682751" cy="29565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30424" y="3654552"/>
              <a:ext cx="682751" cy="2987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78023" y="3825240"/>
              <a:ext cx="682751" cy="29870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02991" y="4105656"/>
              <a:ext cx="682752" cy="29565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478023" y="4011168"/>
              <a:ext cx="682751" cy="2956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53511" y="3093720"/>
              <a:ext cx="1490472" cy="58216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 rot="10860000">
            <a:off x="3968375" y="3718309"/>
            <a:ext cx="437839" cy="304800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>
              <a:lnSpc>
                <a:spcPts val="2190"/>
              </a:lnSpc>
              <a:spcBef>
                <a:spcPts val="210"/>
              </a:spcBef>
            </a:pPr>
            <a:r>
              <a:rPr sz="2400" spc="-100" dirty="0">
                <a:solidFill>
                  <a:srgbClr val="FF0000"/>
                </a:solidFill>
                <a:latin typeface="Arial MT"/>
                <a:cs typeface="Arial MT"/>
              </a:rPr>
              <a:t>..</a:t>
            </a:r>
            <a:r>
              <a:rPr sz="3600" spc="-150" baseline="10416" dirty="0">
                <a:solidFill>
                  <a:srgbClr val="FF0000"/>
                </a:solidFill>
                <a:latin typeface="Arial MT"/>
                <a:cs typeface="Arial MT"/>
              </a:rPr>
              <a:t>.</a:t>
            </a:r>
            <a:r>
              <a:rPr sz="3600" spc="-150" baseline="26620" dirty="0">
                <a:solidFill>
                  <a:srgbClr val="FF0000"/>
                </a:solidFill>
                <a:latin typeface="Arial MT"/>
                <a:cs typeface="Arial MT"/>
              </a:rPr>
              <a:t>.</a:t>
            </a:r>
            <a:endParaRPr sz="3600" baseline="2662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312152" y="2307335"/>
            <a:ext cx="4666488" cy="3415488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title"/>
          </p:nvPr>
        </p:nvSpPr>
        <p:spPr>
          <a:xfrm>
            <a:off x="1016304" y="458142"/>
            <a:ext cx="597109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 panose="020B0604020202020204" pitchFamily="34" charset="0"/>
                <a:cs typeface="Arial" panose="020B0604020202020204" pitchFamily="34" charset="0"/>
              </a:rPr>
              <a:t>TEHNOLOGI</a:t>
            </a:r>
            <a:r>
              <a:rPr sz="3600" spc="-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3600" spc="-5" dirty="0">
                <a:latin typeface="Arial" panose="020B0604020202020204" pitchFamily="34" charset="0"/>
                <a:cs typeface="Arial" panose="020B0604020202020204" pitchFamily="34" charset="0"/>
              </a:rPr>
              <a:t>WOLBACHIA</a:t>
            </a: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idx="1"/>
          </p:nvPr>
        </p:nvSpPr>
        <p:spPr>
          <a:xfrm>
            <a:off x="1950848" y="2531925"/>
            <a:ext cx="8296402" cy="2874698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155950" indent="-344805">
              <a:lnSpc>
                <a:spcPct val="100000"/>
              </a:lnSpc>
              <a:spcBef>
                <a:spcPts val="290"/>
              </a:spcBef>
              <a:buFont typeface="Arial MT"/>
              <a:buChar char="•"/>
              <a:tabLst>
                <a:tab pos="3155950" algn="l"/>
                <a:tab pos="3156585" algn="l"/>
              </a:tabLst>
            </a:pPr>
            <a:r>
              <a:rPr sz="1400" b="1" spc="-40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ek</a:t>
            </a:r>
            <a:r>
              <a:rPr sz="1400" b="1" spc="-65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ik</a:t>
            </a:r>
            <a:r>
              <a:rPr sz="1400" spc="-50" dirty="0">
                <a:solidFill>
                  <a:schemeClr val="bg1"/>
                </a:solidFill>
              </a:rPr>
              <a:t>ny</a:t>
            </a:r>
            <a:r>
              <a:rPr sz="1400" spc="-5" dirty="0">
                <a:solidFill>
                  <a:schemeClr val="bg1"/>
                </a:solidFill>
              </a:rPr>
              <a:t>a</a:t>
            </a:r>
            <a:r>
              <a:rPr sz="1400" spc="-90" dirty="0">
                <a:solidFill>
                  <a:schemeClr val="bg1"/>
                </a:solidFill>
              </a:rPr>
              <a:t> </a:t>
            </a:r>
            <a:r>
              <a:rPr sz="1400" spc="-25" dirty="0">
                <a:solidFill>
                  <a:schemeClr val="bg1"/>
                </a:solidFill>
              </a:rPr>
              <a:t>sang</a:t>
            </a:r>
            <a:r>
              <a:rPr sz="1400" spc="-50" dirty="0">
                <a:solidFill>
                  <a:schemeClr val="bg1"/>
                </a:solidFill>
              </a:rPr>
              <a:t>a</a:t>
            </a:r>
            <a:r>
              <a:rPr sz="1400" dirty="0">
                <a:solidFill>
                  <a:schemeClr val="bg1"/>
                </a:solidFill>
              </a:rPr>
              <a:t>t</a:t>
            </a:r>
            <a:r>
              <a:rPr sz="1400" spc="-215" dirty="0">
                <a:solidFill>
                  <a:schemeClr val="bg1"/>
                </a:solidFill>
              </a:rPr>
              <a:t> 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s</a:t>
            </a:r>
            <a:r>
              <a:rPr sz="1400" b="1" spc="-65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li</a:t>
            </a:r>
            <a:r>
              <a:rPr sz="1400" b="1" spc="-40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400" dirty="0">
                <a:solidFill>
                  <a:schemeClr val="bg1"/>
                </a:solidFill>
              </a:rPr>
              <a:t>,</a:t>
            </a:r>
          </a:p>
          <a:p>
            <a:pPr marL="3155950" indent="-344805">
              <a:lnSpc>
                <a:spcPct val="100000"/>
              </a:lnSpc>
              <a:spcBef>
                <a:spcPts val="195"/>
              </a:spcBef>
              <a:buFont typeface="Arial MT"/>
              <a:buChar char="•"/>
              <a:tabLst>
                <a:tab pos="3155950" algn="l"/>
                <a:tab pos="3156585" algn="l"/>
              </a:tabLst>
            </a:pP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wak</a:t>
            </a:r>
            <a:r>
              <a:rPr sz="1400" b="1" spc="-40" dirty="0">
                <a:solidFill>
                  <a:schemeClr val="bg1"/>
                </a:solidFill>
                <a:latin typeface="Arial"/>
                <a:cs typeface="Arial"/>
              </a:rPr>
              <a:t>t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1400" b="1" spc="-6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50" dirty="0">
                <a:solidFill>
                  <a:schemeClr val="bg1"/>
                </a:solidFill>
              </a:rPr>
              <a:t>yan</a:t>
            </a:r>
            <a:r>
              <a:rPr sz="1400" spc="-5" dirty="0">
                <a:solidFill>
                  <a:schemeClr val="bg1"/>
                </a:solidFill>
              </a:rPr>
              <a:t>g</a:t>
            </a:r>
            <a:r>
              <a:rPr sz="1400" spc="-165" dirty="0">
                <a:solidFill>
                  <a:schemeClr val="bg1"/>
                </a:solidFill>
              </a:rPr>
              <a:t> </a:t>
            </a:r>
            <a:r>
              <a:rPr sz="1400" b="1" spc="-70" dirty="0">
                <a:solidFill>
                  <a:schemeClr val="bg1"/>
                </a:solidFill>
                <a:latin typeface="Arial"/>
                <a:cs typeface="Arial"/>
              </a:rPr>
              <a:t>l</a:t>
            </a:r>
            <a:r>
              <a:rPr sz="1400" b="1" spc="-7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400" b="1" spc="-90" dirty="0">
                <a:solidFill>
                  <a:schemeClr val="bg1"/>
                </a:solidFill>
                <a:latin typeface="Arial"/>
                <a:cs typeface="Arial"/>
              </a:rPr>
              <a:t>m</a:t>
            </a:r>
            <a:r>
              <a:rPr sz="1400" b="1" spc="-75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400" dirty="0">
                <a:solidFill>
                  <a:schemeClr val="bg1"/>
                </a:solidFill>
              </a:rPr>
              <a:t>,</a:t>
            </a:r>
          </a:p>
          <a:p>
            <a:pPr marL="3152775" indent="-341630">
              <a:lnSpc>
                <a:spcPct val="100000"/>
              </a:lnSpc>
              <a:spcBef>
                <a:spcPts val="70"/>
              </a:spcBef>
              <a:buChar char="•"/>
              <a:tabLst>
                <a:tab pos="3152775" algn="l"/>
                <a:tab pos="3153410" algn="l"/>
              </a:tabLst>
            </a:pPr>
            <a:r>
              <a:rPr sz="1400" dirty="0">
                <a:solidFill>
                  <a:schemeClr val="bg1"/>
                </a:solidFill>
              </a:rPr>
              <a:t>tingkat</a:t>
            </a:r>
            <a:r>
              <a:rPr sz="1400" spc="-20" dirty="0">
                <a:solidFill>
                  <a:schemeClr val="bg1"/>
                </a:solidFill>
              </a:rPr>
              <a:t> </a:t>
            </a:r>
            <a:r>
              <a:rPr sz="1400" b="1" spc="-70" dirty="0">
                <a:solidFill>
                  <a:schemeClr val="bg1"/>
                </a:solidFill>
                <a:latin typeface="Arial"/>
                <a:cs typeface="Arial"/>
              </a:rPr>
              <a:t>keberhasilan</a:t>
            </a:r>
            <a:r>
              <a:rPr sz="1400" spc="-70" dirty="0">
                <a:solidFill>
                  <a:schemeClr val="bg1"/>
                </a:solidFill>
              </a:rPr>
              <a:t>nya</a:t>
            </a:r>
          </a:p>
          <a:p>
            <a:pPr marR="543560" algn="ctr">
              <a:lnSpc>
                <a:spcPct val="100000"/>
              </a:lnSpc>
              <a:spcBef>
                <a:spcPts val="215"/>
              </a:spcBef>
            </a:pPr>
            <a:r>
              <a:rPr sz="1400" spc="-30" dirty="0">
                <a:solidFill>
                  <a:schemeClr val="bg1"/>
                </a:solidFill>
              </a:rPr>
              <a:t>s</a:t>
            </a:r>
            <a:r>
              <a:rPr sz="1400" spc="-25" dirty="0">
                <a:solidFill>
                  <a:schemeClr val="bg1"/>
                </a:solidFill>
              </a:rPr>
              <a:t>ang</a:t>
            </a:r>
            <a:r>
              <a:rPr sz="1400" spc="-45" dirty="0">
                <a:solidFill>
                  <a:schemeClr val="bg1"/>
                </a:solidFill>
              </a:rPr>
              <a:t>a</a:t>
            </a:r>
            <a:r>
              <a:rPr sz="1400" dirty="0">
                <a:solidFill>
                  <a:schemeClr val="bg1"/>
                </a:solidFill>
              </a:rPr>
              <a:t>t</a:t>
            </a:r>
            <a:r>
              <a:rPr sz="1400" spc="-140" dirty="0">
                <a:solidFill>
                  <a:schemeClr val="bg1"/>
                </a:solidFill>
              </a:rPr>
              <a:t> 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1400" b="1" spc="-70" dirty="0">
                <a:solidFill>
                  <a:schemeClr val="bg1"/>
                </a:solidFill>
                <a:latin typeface="Arial"/>
                <a:cs typeface="Arial"/>
              </a:rPr>
              <a:t>e</a:t>
            </a:r>
            <a:r>
              <a:rPr sz="1400" b="1" spc="-90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r>
              <a:rPr sz="1400" b="1" spc="-65" dirty="0">
                <a:solidFill>
                  <a:schemeClr val="bg1"/>
                </a:solidFill>
                <a:latin typeface="Arial"/>
                <a:cs typeface="Arial"/>
              </a:rPr>
              <a:t>d</a:t>
            </a:r>
            <a:r>
              <a:rPr sz="1400" b="1" spc="-7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h</a:t>
            </a:r>
            <a:r>
              <a:rPr sz="1400" b="1" spc="-18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45" dirty="0">
                <a:solidFill>
                  <a:schemeClr val="bg1"/>
                </a:solidFill>
              </a:rPr>
              <a:t>(1</a:t>
            </a:r>
            <a:r>
              <a:rPr sz="1400" spc="-50" dirty="0">
                <a:solidFill>
                  <a:schemeClr val="bg1"/>
                </a:solidFill>
              </a:rPr>
              <a:t>:</a:t>
            </a:r>
            <a:r>
              <a:rPr sz="1400" spc="-45" dirty="0">
                <a:solidFill>
                  <a:schemeClr val="bg1"/>
                </a:solidFill>
              </a:rPr>
              <a:t>100</a:t>
            </a:r>
            <a:r>
              <a:rPr sz="1400" spc="-50" dirty="0">
                <a:solidFill>
                  <a:schemeClr val="bg1"/>
                </a:solidFill>
              </a:rPr>
              <a:t>.</a:t>
            </a:r>
            <a:r>
              <a:rPr sz="1400" spc="-45" dirty="0">
                <a:solidFill>
                  <a:schemeClr val="bg1"/>
                </a:solidFill>
              </a:rPr>
              <a:t>0</a:t>
            </a:r>
            <a:r>
              <a:rPr sz="1400" spc="-70" dirty="0">
                <a:solidFill>
                  <a:schemeClr val="bg1"/>
                </a:solidFill>
              </a:rPr>
              <a:t>0</a:t>
            </a:r>
            <a:r>
              <a:rPr sz="1400" spc="-45" dirty="0">
                <a:solidFill>
                  <a:schemeClr val="bg1"/>
                </a:solidFill>
              </a:rPr>
              <a:t>0)</a:t>
            </a:r>
            <a:r>
              <a:rPr sz="1400" dirty="0">
                <a:solidFill>
                  <a:schemeClr val="bg1"/>
                </a:solidFill>
              </a:rPr>
              <a:t>,</a:t>
            </a:r>
          </a:p>
          <a:p>
            <a:pPr>
              <a:lnSpc>
                <a:spcPct val="100000"/>
              </a:lnSpc>
            </a:pPr>
            <a:endParaRPr sz="1400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 dirty="0">
              <a:solidFill>
                <a:schemeClr val="bg1"/>
              </a:solidFill>
            </a:endParaRPr>
          </a:p>
          <a:p>
            <a:pPr marL="2907665" marR="3743960" algn="ctr">
              <a:lnSpc>
                <a:spcPct val="115100"/>
              </a:lnSpc>
            </a:pPr>
            <a:r>
              <a:rPr sz="1400" b="1" spc="-65" dirty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sz="1400" b="1" spc="-70" dirty="0">
                <a:solidFill>
                  <a:schemeClr val="bg1"/>
                </a:solidFill>
                <a:latin typeface="Arial"/>
                <a:cs typeface="Arial"/>
              </a:rPr>
              <a:t>a</a:t>
            </a:r>
            <a:r>
              <a:rPr sz="1400" b="1" spc="-85" dirty="0">
                <a:solidFill>
                  <a:schemeClr val="bg1"/>
                </a:solidFill>
                <a:latin typeface="Arial"/>
                <a:cs typeface="Arial"/>
              </a:rPr>
              <a:t>r</a:t>
            </a:r>
            <a:r>
              <a:rPr sz="1400" b="1" dirty="0">
                <a:solidFill>
                  <a:schemeClr val="bg1"/>
                </a:solidFill>
                <a:latin typeface="Arial"/>
                <a:cs typeface="Arial"/>
              </a:rPr>
              <a:t>u</a:t>
            </a:r>
            <a:r>
              <a:rPr sz="1400" b="1" spc="-11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chemeClr val="bg1"/>
                </a:solidFill>
              </a:rPr>
              <a:t>be</a:t>
            </a:r>
            <a:r>
              <a:rPr sz="1400" spc="-20" dirty="0">
                <a:solidFill>
                  <a:schemeClr val="bg1"/>
                </a:solidFill>
              </a:rPr>
              <a:t>r</a:t>
            </a:r>
            <a:r>
              <a:rPr sz="1400" spc="-25" dirty="0">
                <a:solidFill>
                  <a:schemeClr val="bg1"/>
                </a:solidFill>
              </a:rPr>
              <a:t>ha</a:t>
            </a:r>
            <a:r>
              <a:rPr sz="1400" spc="-50" dirty="0">
                <a:solidFill>
                  <a:schemeClr val="bg1"/>
                </a:solidFill>
              </a:rPr>
              <a:t>s</a:t>
            </a:r>
            <a:r>
              <a:rPr sz="1400" spc="-30" dirty="0">
                <a:solidFill>
                  <a:schemeClr val="bg1"/>
                </a:solidFill>
              </a:rPr>
              <a:t>i</a:t>
            </a:r>
            <a:r>
              <a:rPr sz="1400" dirty="0">
                <a:solidFill>
                  <a:schemeClr val="bg1"/>
                </a:solidFill>
              </a:rPr>
              <a:t>l</a:t>
            </a:r>
            <a:r>
              <a:rPr sz="1400" spc="-120" dirty="0">
                <a:solidFill>
                  <a:schemeClr val="bg1"/>
                </a:solidFill>
              </a:rPr>
              <a:t> </a:t>
            </a:r>
            <a:r>
              <a:rPr sz="1400" spc="-25" dirty="0">
                <a:solidFill>
                  <a:schemeClr val="bg1"/>
                </a:solidFill>
              </a:rPr>
              <a:t>d</a:t>
            </a:r>
            <a:r>
              <a:rPr sz="1400" dirty="0">
                <a:solidFill>
                  <a:schemeClr val="bg1"/>
                </a:solidFill>
              </a:rPr>
              <a:t>i</a:t>
            </a:r>
            <a:r>
              <a:rPr sz="1400" spc="-35" dirty="0">
                <a:solidFill>
                  <a:schemeClr val="bg1"/>
                </a:solidFill>
              </a:rPr>
              <a:t>l</a:t>
            </a:r>
            <a:r>
              <a:rPr sz="1400" spc="-25" dirty="0">
                <a:solidFill>
                  <a:schemeClr val="bg1"/>
                </a:solidFill>
              </a:rPr>
              <a:t>a</a:t>
            </a:r>
            <a:r>
              <a:rPr sz="1400" spc="-50" dirty="0">
                <a:solidFill>
                  <a:schemeClr val="bg1"/>
                </a:solidFill>
              </a:rPr>
              <a:t>k</a:t>
            </a:r>
            <a:r>
              <a:rPr sz="1400" spc="-25" dirty="0">
                <a:solidFill>
                  <a:schemeClr val="bg1"/>
                </a:solidFill>
              </a:rPr>
              <a:t>u</a:t>
            </a:r>
            <a:r>
              <a:rPr sz="1400" spc="-30" dirty="0">
                <a:solidFill>
                  <a:schemeClr val="bg1"/>
                </a:solidFill>
              </a:rPr>
              <a:t>k</a:t>
            </a:r>
            <a:r>
              <a:rPr sz="1400" spc="-45" dirty="0">
                <a:solidFill>
                  <a:schemeClr val="bg1"/>
                </a:solidFill>
              </a:rPr>
              <a:t>a</a:t>
            </a:r>
            <a:r>
              <a:rPr sz="1400" dirty="0">
                <a:solidFill>
                  <a:schemeClr val="bg1"/>
                </a:solidFill>
              </a:rPr>
              <a:t>n  </a:t>
            </a:r>
            <a:r>
              <a:rPr sz="1400" spc="-20" dirty="0">
                <a:solidFill>
                  <a:schemeClr val="bg1"/>
                </a:solidFill>
              </a:rPr>
              <a:t>terhadap</a:t>
            </a:r>
            <a:r>
              <a:rPr sz="1400" spc="-80" dirty="0">
                <a:solidFill>
                  <a:schemeClr val="bg1"/>
                </a:solidFill>
              </a:rPr>
              <a:t> </a:t>
            </a:r>
            <a:r>
              <a:rPr sz="1400" i="1" spc="-55" dirty="0">
                <a:solidFill>
                  <a:schemeClr val="bg1"/>
                </a:solidFill>
                <a:latin typeface="Arial"/>
                <a:cs typeface="Arial"/>
              </a:rPr>
              <a:t>Ae.</a:t>
            </a:r>
            <a:r>
              <a:rPr sz="1400" i="1" spc="-16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i="1" spc="-50" dirty="0">
                <a:solidFill>
                  <a:schemeClr val="bg1"/>
                </a:solidFill>
                <a:latin typeface="Arial"/>
                <a:cs typeface="Arial"/>
              </a:rPr>
              <a:t>aegypti</a:t>
            </a:r>
            <a:r>
              <a:rPr sz="1400" b="1" spc="-50" dirty="0">
                <a:solidFill>
                  <a:schemeClr val="bg1"/>
                </a:solidFill>
                <a:latin typeface="Arial"/>
                <a:cs typeface="Arial"/>
              </a:rPr>
              <a:t>Australia </a:t>
            </a:r>
            <a:r>
              <a:rPr sz="1400" b="1" spc="-320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sz="1400" spc="-25" dirty="0">
                <a:solidFill>
                  <a:schemeClr val="bg1"/>
                </a:solidFill>
              </a:rPr>
              <a:t>sete</a:t>
            </a:r>
            <a:r>
              <a:rPr sz="1400" spc="-5" dirty="0">
                <a:solidFill>
                  <a:schemeClr val="bg1"/>
                </a:solidFill>
              </a:rPr>
              <a:t>l</a:t>
            </a:r>
            <a:r>
              <a:rPr sz="1400" spc="-55" dirty="0">
                <a:solidFill>
                  <a:schemeClr val="bg1"/>
                </a:solidFill>
              </a:rPr>
              <a:t>a</a:t>
            </a:r>
            <a:r>
              <a:rPr sz="1400" spc="-5" dirty="0">
                <a:solidFill>
                  <a:schemeClr val="bg1"/>
                </a:solidFill>
              </a:rPr>
              <a:t>h</a:t>
            </a:r>
            <a:r>
              <a:rPr sz="1400" spc="-140" dirty="0">
                <a:solidFill>
                  <a:schemeClr val="bg1"/>
                </a:solidFill>
              </a:rPr>
              <a:t> </a:t>
            </a:r>
            <a:r>
              <a:rPr sz="1400" spc="-25" dirty="0">
                <a:solidFill>
                  <a:schemeClr val="bg1"/>
                </a:solidFill>
              </a:rPr>
              <a:t>be</a:t>
            </a:r>
            <a:r>
              <a:rPr sz="1400" spc="-20" dirty="0">
                <a:solidFill>
                  <a:schemeClr val="bg1"/>
                </a:solidFill>
              </a:rPr>
              <a:t>r</a:t>
            </a:r>
            <a:r>
              <a:rPr sz="1400" spc="-25" dirty="0">
                <a:solidFill>
                  <a:schemeClr val="bg1"/>
                </a:solidFill>
              </a:rPr>
              <a:t>tahun</a:t>
            </a:r>
            <a:r>
              <a:rPr sz="1400" spc="-15" dirty="0">
                <a:solidFill>
                  <a:schemeClr val="bg1"/>
                </a:solidFill>
              </a:rPr>
              <a:t>-</a:t>
            </a:r>
            <a:r>
              <a:rPr sz="1400" spc="-25" dirty="0">
                <a:solidFill>
                  <a:schemeClr val="bg1"/>
                </a:solidFill>
              </a:rPr>
              <a:t>tahu</a:t>
            </a:r>
            <a:r>
              <a:rPr sz="1400" spc="-5" dirty="0">
                <a:solidFill>
                  <a:schemeClr val="bg1"/>
                </a:solidFill>
              </a:rPr>
              <a:t>n  </a:t>
            </a:r>
            <a:r>
              <a:rPr sz="1400" spc="-45" dirty="0" err="1">
                <a:solidFill>
                  <a:schemeClr val="bg1"/>
                </a:solidFill>
              </a:rPr>
              <a:t>prosesnya</a:t>
            </a:r>
            <a:r>
              <a:rPr sz="1400" spc="-45" dirty="0">
                <a:solidFill>
                  <a:schemeClr val="bg1"/>
                </a:solidFill>
              </a:rPr>
              <a:t>,</a:t>
            </a:r>
            <a:endParaRPr lang="en-US" sz="1400" spc="-45" dirty="0">
              <a:solidFill>
                <a:schemeClr val="bg1"/>
              </a:solidFill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29639" y="335279"/>
            <a:ext cx="6407150" cy="835660"/>
            <a:chOff x="929639" y="335279"/>
            <a:chExt cx="6407150" cy="835660"/>
          </a:xfrm>
        </p:grpSpPr>
        <p:sp>
          <p:nvSpPr>
            <p:cNvPr id="25" name="object 25"/>
            <p:cNvSpPr/>
            <p:nvPr/>
          </p:nvSpPr>
          <p:spPr>
            <a:xfrm>
              <a:off x="938783" y="344423"/>
              <a:ext cx="6388735" cy="817244"/>
            </a:xfrm>
            <a:custGeom>
              <a:avLst/>
              <a:gdLst/>
              <a:ahLst/>
              <a:cxnLst/>
              <a:rect l="l" t="t" r="r" b="b"/>
              <a:pathLst>
                <a:path w="6388734" h="817244">
                  <a:moveTo>
                    <a:pt x="5980175" y="0"/>
                  </a:moveTo>
                  <a:lnTo>
                    <a:pt x="0" y="0"/>
                  </a:lnTo>
                  <a:lnTo>
                    <a:pt x="0" y="816863"/>
                  </a:lnTo>
                  <a:lnTo>
                    <a:pt x="5980175" y="816863"/>
                  </a:lnTo>
                  <a:lnTo>
                    <a:pt x="6388608" y="408431"/>
                  </a:lnTo>
                  <a:lnTo>
                    <a:pt x="5980175" y="0"/>
                  </a:lnTo>
                  <a:close/>
                </a:path>
              </a:pathLst>
            </a:custGeom>
            <a:solidFill>
              <a:srgbClr val="90C2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938783" y="344423"/>
              <a:ext cx="6388735" cy="817244"/>
            </a:xfrm>
            <a:custGeom>
              <a:avLst/>
              <a:gdLst/>
              <a:ahLst/>
              <a:cxnLst/>
              <a:rect l="l" t="t" r="r" b="b"/>
              <a:pathLst>
                <a:path w="6388734" h="817244">
                  <a:moveTo>
                    <a:pt x="0" y="0"/>
                  </a:moveTo>
                  <a:lnTo>
                    <a:pt x="5980175" y="0"/>
                  </a:lnTo>
                  <a:lnTo>
                    <a:pt x="6388608" y="408431"/>
                  </a:lnTo>
                  <a:lnTo>
                    <a:pt x="5980175" y="816863"/>
                  </a:lnTo>
                  <a:lnTo>
                    <a:pt x="0" y="816863"/>
                  </a:lnTo>
                  <a:lnTo>
                    <a:pt x="0" y="0"/>
                  </a:lnTo>
                  <a:close/>
                </a:path>
              </a:pathLst>
            </a:custGeom>
            <a:ln w="18288">
              <a:solidFill>
                <a:srgbClr val="688E1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944751" y="2271980"/>
            <a:ext cx="5349113" cy="3479189"/>
            <a:chOff x="1810512" y="2264651"/>
            <a:chExt cx="5349113" cy="3304108"/>
          </a:xfrm>
        </p:grpSpPr>
        <p:sp>
          <p:nvSpPr>
            <p:cNvPr id="32" name="object 32"/>
            <p:cNvSpPr/>
            <p:nvPr/>
          </p:nvSpPr>
          <p:spPr>
            <a:xfrm>
              <a:off x="1810512" y="2264651"/>
              <a:ext cx="5196840" cy="3288029"/>
            </a:xfrm>
            <a:custGeom>
              <a:avLst/>
              <a:gdLst/>
              <a:ahLst/>
              <a:cxnLst/>
              <a:rect l="l" t="t" r="r" b="b"/>
              <a:pathLst>
                <a:path w="5196840" h="3288029">
                  <a:moveTo>
                    <a:pt x="25946" y="3154248"/>
                  </a:moveTo>
                  <a:lnTo>
                    <a:pt x="0" y="3154248"/>
                  </a:lnTo>
                  <a:lnTo>
                    <a:pt x="0" y="3287407"/>
                  </a:lnTo>
                  <a:lnTo>
                    <a:pt x="25946" y="3287407"/>
                  </a:lnTo>
                  <a:lnTo>
                    <a:pt x="25946" y="3154248"/>
                  </a:lnTo>
                  <a:close/>
                </a:path>
                <a:path w="5196840" h="3288029">
                  <a:moveTo>
                    <a:pt x="25946" y="2921203"/>
                  </a:moveTo>
                  <a:lnTo>
                    <a:pt x="0" y="2921203"/>
                  </a:lnTo>
                  <a:lnTo>
                    <a:pt x="0" y="3054362"/>
                  </a:lnTo>
                  <a:lnTo>
                    <a:pt x="25946" y="3054362"/>
                  </a:lnTo>
                  <a:lnTo>
                    <a:pt x="25946" y="2921203"/>
                  </a:lnTo>
                  <a:close/>
                </a:path>
                <a:path w="5196840" h="3288029">
                  <a:moveTo>
                    <a:pt x="25946" y="2688158"/>
                  </a:moveTo>
                  <a:lnTo>
                    <a:pt x="0" y="2688158"/>
                  </a:lnTo>
                  <a:lnTo>
                    <a:pt x="0" y="2821317"/>
                  </a:lnTo>
                  <a:lnTo>
                    <a:pt x="25946" y="2821317"/>
                  </a:lnTo>
                  <a:lnTo>
                    <a:pt x="25946" y="2688158"/>
                  </a:lnTo>
                  <a:close/>
                </a:path>
                <a:path w="5196840" h="3288029">
                  <a:moveTo>
                    <a:pt x="25946" y="2455113"/>
                  </a:moveTo>
                  <a:lnTo>
                    <a:pt x="0" y="2455113"/>
                  </a:lnTo>
                  <a:lnTo>
                    <a:pt x="0" y="2588272"/>
                  </a:lnTo>
                  <a:lnTo>
                    <a:pt x="25946" y="2588272"/>
                  </a:lnTo>
                  <a:lnTo>
                    <a:pt x="25946" y="2455113"/>
                  </a:lnTo>
                  <a:close/>
                </a:path>
                <a:path w="5196840" h="3288029">
                  <a:moveTo>
                    <a:pt x="25946" y="2222081"/>
                  </a:moveTo>
                  <a:lnTo>
                    <a:pt x="0" y="2222081"/>
                  </a:lnTo>
                  <a:lnTo>
                    <a:pt x="0" y="2355227"/>
                  </a:lnTo>
                  <a:lnTo>
                    <a:pt x="25946" y="2355227"/>
                  </a:lnTo>
                  <a:lnTo>
                    <a:pt x="25946" y="2222081"/>
                  </a:lnTo>
                  <a:close/>
                </a:path>
                <a:path w="5196840" h="3288029">
                  <a:moveTo>
                    <a:pt x="25946" y="1989023"/>
                  </a:moveTo>
                  <a:lnTo>
                    <a:pt x="0" y="1989023"/>
                  </a:lnTo>
                  <a:lnTo>
                    <a:pt x="0" y="2122182"/>
                  </a:lnTo>
                  <a:lnTo>
                    <a:pt x="25946" y="2122182"/>
                  </a:lnTo>
                  <a:lnTo>
                    <a:pt x="25946" y="1989023"/>
                  </a:lnTo>
                  <a:close/>
                </a:path>
                <a:path w="5196840" h="3288029">
                  <a:moveTo>
                    <a:pt x="25946" y="1755978"/>
                  </a:moveTo>
                  <a:lnTo>
                    <a:pt x="0" y="1755978"/>
                  </a:lnTo>
                  <a:lnTo>
                    <a:pt x="0" y="1889137"/>
                  </a:lnTo>
                  <a:lnTo>
                    <a:pt x="25946" y="1889137"/>
                  </a:lnTo>
                  <a:lnTo>
                    <a:pt x="25946" y="1755978"/>
                  </a:lnTo>
                  <a:close/>
                </a:path>
                <a:path w="5196840" h="3288029">
                  <a:moveTo>
                    <a:pt x="25946" y="1522933"/>
                  </a:moveTo>
                  <a:lnTo>
                    <a:pt x="0" y="1522933"/>
                  </a:lnTo>
                  <a:lnTo>
                    <a:pt x="0" y="1656092"/>
                  </a:lnTo>
                  <a:lnTo>
                    <a:pt x="25946" y="1656092"/>
                  </a:lnTo>
                  <a:lnTo>
                    <a:pt x="25946" y="1522933"/>
                  </a:lnTo>
                  <a:close/>
                </a:path>
                <a:path w="5196840" h="3288029">
                  <a:moveTo>
                    <a:pt x="25946" y="1289888"/>
                  </a:moveTo>
                  <a:lnTo>
                    <a:pt x="0" y="1289888"/>
                  </a:lnTo>
                  <a:lnTo>
                    <a:pt x="0" y="1423047"/>
                  </a:lnTo>
                  <a:lnTo>
                    <a:pt x="25946" y="1423047"/>
                  </a:lnTo>
                  <a:lnTo>
                    <a:pt x="25946" y="1289888"/>
                  </a:lnTo>
                  <a:close/>
                </a:path>
                <a:path w="5196840" h="3288029">
                  <a:moveTo>
                    <a:pt x="25946" y="1056970"/>
                  </a:moveTo>
                  <a:lnTo>
                    <a:pt x="0" y="1056970"/>
                  </a:lnTo>
                  <a:lnTo>
                    <a:pt x="0" y="1190129"/>
                  </a:lnTo>
                  <a:lnTo>
                    <a:pt x="25946" y="1190129"/>
                  </a:lnTo>
                  <a:lnTo>
                    <a:pt x="25946" y="1056970"/>
                  </a:lnTo>
                  <a:close/>
                </a:path>
                <a:path w="5196840" h="3288029">
                  <a:moveTo>
                    <a:pt x="25946" y="823925"/>
                  </a:moveTo>
                  <a:lnTo>
                    <a:pt x="0" y="823925"/>
                  </a:lnTo>
                  <a:lnTo>
                    <a:pt x="0" y="957084"/>
                  </a:lnTo>
                  <a:lnTo>
                    <a:pt x="25946" y="957084"/>
                  </a:lnTo>
                  <a:lnTo>
                    <a:pt x="25946" y="823925"/>
                  </a:lnTo>
                  <a:close/>
                </a:path>
                <a:path w="5196840" h="3288029">
                  <a:moveTo>
                    <a:pt x="25946" y="590880"/>
                  </a:moveTo>
                  <a:lnTo>
                    <a:pt x="0" y="590880"/>
                  </a:lnTo>
                  <a:lnTo>
                    <a:pt x="0" y="724039"/>
                  </a:lnTo>
                  <a:lnTo>
                    <a:pt x="25946" y="724039"/>
                  </a:lnTo>
                  <a:lnTo>
                    <a:pt x="25946" y="590880"/>
                  </a:lnTo>
                  <a:close/>
                </a:path>
                <a:path w="5196840" h="3288029">
                  <a:moveTo>
                    <a:pt x="25946" y="357835"/>
                  </a:moveTo>
                  <a:lnTo>
                    <a:pt x="0" y="357835"/>
                  </a:lnTo>
                  <a:lnTo>
                    <a:pt x="0" y="490994"/>
                  </a:lnTo>
                  <a:lnTo>
                    <a:pt x="25946" y="490994"/>
                  </a:lnTo>
                  <a:lnTo>
                    <a:pt x="25946" y="357835"/>
                  </a:lnTo>
                  <a:close/>
                </a:path>
                <a:path w="5196840" h="3288029">
                  <a:moveTo>
                    <a:pt x="25946" y="124790"/>
                  </a:moveTo>
                  <a:lnTo>
                    <a:pt x="0" y="124790"/>
                  </a:lnTo>
                  <a:lnTo>
                    <a:pt x="0" y="257949"/>
                  </a:lnTo>
                  <a:lnTo>
                    <a:pt x="25946" y="257949"/>
                  </a:lnTo>
                  <a:lnTo>
                    <a:pt x="25946" y="124790"/>
                  </a:lnTo>
                  <a:close/>
                </a:path>
                <a:path w="5196840" h="3288029">
                  <a:moveTo>
                    <a:pt x="110363" y="12"/>
                  </a:moveTo>
                  <a:lnTo>
                    <a:pt x="12954" y="12"/>
                  </a:lnTo>
                  <a:lnTo>
                    <a:pt x="0" y="16649"/>
                  </a:lnTo>
                  <a:lnTo>
                    <a:pt x="0" y="24904"/>
                  </a:lnTo>
                  <a:lnTo>
                    <a:pt x="19469" y="24904"/>
                  </a:lnTo>
                  <a:lnTo>
                    <a:pt x="12954" y="33286"/>
                  </a:lnTo>
                  <a:lnTo>
                    <a:pt x="25908" y="33286"/>
                  </a:lnTo>
                  <a:lnTo>
                    <a:pt x="110274" y="33286"/>
                  </a:lnTo>
                  <a:lnTo>
                    <a:pt x="110274" y="16649"/>
                  </a:lnTo>
                  <a:lnTo>
                    <a:pt x="110363" y="12"/>
                  </a:lnTo>
                  <a:close/>
                </a:path>
                <a:path w="5196840" h="3288029">
                  <a:moveTo>
                    <a:pt x="291998" y="0"/>
                  </a:moveTo>
                  <a:lnTo>
                    <a:pt x="188214" y="0"/>
                  </a:lnTo>
                  <a:lnTo>
                    <a:pt x="188214" y="33286"/>
                  </a:lnTo>
                  <a:lnTo>
                    <a:pt x="291998" y="33286"/>
                  </a:lnTo>
                  <a:lnTo>
                    <a:pt x="291998" y="0"/>
                  </a:lnTo>
                  <a:close/>
                </a:path>
                <a:path w="5196840" h="3288029">
                  <a:moveTo>
                    <a:pt x="473608" y="0"/>
                  </a:moveTo>
                  <a:lnTo>
                    <a:pt x="369824" y="0"/>
                  </a:lnTo>
                  <a:lnTo>
                    <a:pt x="369824" y="33286"/>
                  </a:lnTo>
                  <a:lnTo>
                    <a:pt x="473608" y="33286"/>
                  </a:lnTo>
                  <a:lnTo>
                    <a:pt x="473608" y="0"/>
                  </a:lnTo>
                  <a:close/>
                </a:path>
                <a:path w="5196840" h="3288029">
                  <a:moveTo>
                    <a:pt x="655218" y="0"/>
                  </a:moveTo>
                  <a:lnTo>
                    <a:pt x="551434" y="0"/>
                  </a:lnTo>
                  <a:lnTo>
                    <a:pt x="551434" y="33286"/>
                  </a:lnTo>
                  <a:lnTo>
                    <a:pt x="655218" y="33286"/>
                  </a:lnTo>
                  <a:lnTo>
                    <a:pt x="655218" y="0"/>
                  </a:lnTo>
                  <a:close/>
                </a:path>
                <a:path w="5196840" h="3288029">
                  <a:moveTo>
                    <a:pt x="836828" y="0"/>
                  </a:moveTo>
                  <a:lnTo>
                    <a:pt x="733044" y="0"/>
                  </a:lnTo>
                  <a:lnTo>
                    <a:pt x="733044" y="33286"/>
                  </a:lnTo>
                  <a:lnTo>
                    <a:pt x="836828" y="33286"/>
                  </a:lnTo>
                  <a:lnTo>
                    <a:pt x="836828" y="0"/>
                  </a:lnTo>
                  <a:close/>
                </a:path>
                <a:path w="5196840" h="3288029">
                  <a:moveTo>
                    <a:pt x="1018438" y="0"/>
                  </a:moveTo>
                  <a:lnTo>
                    <a:pt x="914654" y="0"/>
                  </a:lnTo>
                  <a:lnTo>
                    <a:pt x="914654" y="33286"/>
                  </a:lnTo>
                  <a:lnTo>
                    <a:pt x="1018438" y="33286"/>
                  </a:lnTo>
                  <a:lnTo>
                    <a:pt x="1018438" y="0"/>
                  </a:lnTo>
                  <a:close/>
                </a:path>
                <a:path w="5196840" h="3288029">
                  <a:moveTo>
                    <a:pt x="1200175" y="0"/>
                  </a:moveTo>
                  <a:lnTo>
                    <a:pt x="1096391" y="0"/>
                  </a:lnTo>
                  <a:lnTo>
                    <a:pt x="1096391" y="33286"/>
                  </a:lnTo>
                  <a:lnTo>
                    <a:pt x="1200175" y="33286"/>
                  </a:lnTo>
                  <a:lnTo>
                    <a:pt x="1200175" y="0"/>
                  </a:lnTo>
                  <a:close/>
                </a:path>
                <a:path w="5196840" h="3288029">
                  <a:moveTo>
                    <a:pt x="1381785" y="0"/>
                  </a:moveTo>
                  <a:lnTo>
                    <a:pt x="1278001" y="0"/>
                  </a:lnTo>
                  <a:lnTo>
                    <a:pt x="1278001" y="33286"/>
                  </a:lnTo>
                  <a:lnTo>
                    <a:pt x="1381785" y="33286"/>
                  </a:lnTo>
                  <a:lnTo>
                    <a:pt x="1381785" y="0"/>
                  </a:lnTo>
                  <a:close/>
                </a:path>
                <a:path w="5196840" h="3288029">
                  <a:moveTo>
                    <a:pt x="1563395" y="0"/>
                  </a:moveTo>
                  <a:lnTo>
                    <a:pt x="1459611" y="0"/>
                  </a:lnTo>
                  <a:lnTo>
                    <a:pt x="1459611" y="33286"/>
                  </a:lnTo>
                  <a:lnTo>
                    <a:pt x="1563395" y="33286"/>
                  </a:lnTo>
                  <a:lnTo>
                    <a:pt x="1563395" y="0"/>
                  </a:lnTo>
                  <a:close/>
                </a:path>
                <a:path w="5196840" h="3288029">
                  <a:moveTo>
                    <a:pt x="1745005" y="0"/>
                  </a:moveTo>
                  <a:lnTo>
                    <a:pt x="1641221" y="0"/>
                  </a:lnTo>
                  <a:lnTo>
                    <a:pt x="1641221" y="33286"/>
                  </a:lnTo>
                  <a:lnTo>
                    <a:pt x="1745005" y="33286"/>
                  </a:lnTo>
                  <a:lnTo>
                    <a:pt x="1745005" y="0"/>
                  </a:lnTo>
                  <a:close/>
                </a:path>
                <a:path w="5196840" h="3288029">
                  <a:moveTo>
                    <a:pt x="1926742" y="0"/>
                  </a:moveTo>
                  <a:lnTo>
                    <a:pt x="1822958" y="0"/>
                  </a:lnTo>
                  <a:lnTo>
                    <a:pt x="1822958" y="33286"/>
                  </a:lnTo>
                  <a:lnTo>
                    <a:pt x="1926742" y="33286"/>
                  </a:lnTo>
                  <a:lnTo>
                    <a:pt x="1926742" y="0"/>
                  </a:lnTo>
                  <a:close/>
                </a:path>
                <a:path w="5196840" h="3288029">
                  <a:moveTo>
                    <a:pt x="2108352" y="0"/>
                  </a:moveTo>
                  <a:lnTo>
                    <a:pt x="2004568" y="0"/>
                  </a:lnTo>
                  <a:lnTo>
                    <a:pt x="2004568" y="33286"/>
                  </a:lnTo>
                  <a:lnTo>
                    <a:pt x="2108352" y="33286"/>
                  </a:lnTo>
                  <a:lnTo>
                    <a:pt x="2108352" y="0"/>
                  </a:lnTo>
                  <a:close/>
                </a:path>
                <a:path w="5196840" h="3288029">
                  <a:moveTo>
                    <a:pt x="2289962" y="0"/>
                  </a:moveTo>
                  <a:lnTo>
                    <a:pt x="2186178" y="0"/>
                  </a:lnTo>
                  <a:lnTo>
                    <a:pt x="2186178" y="33286"/>
                  </a:lnTo>
                  <a:lnTo>
                    <a:pt x="2289962" y="33286"/>
                  </a:lnTo>
                  <a:lnTo>
                    <a:pt x="2289962" y="0"/>
                  </a:lnTo>
                  <a:close/>
                </a:path>
                <a:path w="5196840" h="3288029">
                  <a:moveTo>
                    <a:pt x="2471572" y="0"/>
                  </a:moveTo>
                  <a:lnTo>
                    <a:pt x="2367788" y="0"/>
                  </a:lnTo>
                  <a:lnTo>
                    <a:pt x="2367788" y="33286"/>
                  </a:lnTo>
                  <a:lnTo>
                    <a:pt x="2471572" y="33286"/>
                  </a:lnTo>
                  <a:lnTo>
                    <a:pt x="2471572" y="0"/>
                  </a:lnTo>
                  <a:close/>
                </a:path>
                <a:path w="5196840" h="3288029">
                  <a:moveTo>
                    <a:pt x="2653182" y="0"/>
                  </a:moveTo>
                  <a:lnTo>
                    <a:pt x="2549398" y="0"/>
                  </a:lnTo>
                  <a:lnTo>
                    <a:pt x="2549398" y="33286"/>
                  </a:lnTo>
                  <a:lnTo>
                    <a:pt x="2653182" y="33286"/>
                  </a:lnTo>
                  <a:lnTo>
                    <a:pt x="2653182" y="0"/>
                  </a:lnTo>
                  <a:close/>
                </a:path>
                <a:path w="5196840" h="3288029">
                  <a:moveTo>
                    <a:pt x="2834919" y="0"/>
                  </a:moveTo>
                  <a:lnTo>
                    <a:pt x="2731135" y="0"/>
                  </a:lnTo>
                  <a:lnTo>
                    <a:pt x="2731135" y="33286"/>
                  </a:lnTo>
                  <a:lnTo>
                    <a:pt x="2834919" y="33286"/>
                  </a:lnTo>
                  <a:lnTo>
                    <a:pt x="2834919" y="0"/>
                  </a:lnTo>
                  <a:close/>
                </a:path>
                <a:path w="5196840" h="3288029">
                  <a:moveTo>
                    <a:pt x="3016529" y="0"/>
                  </a:moveTo>
                  <a:lnTo>
                    <a:pt x="2912745" y="0"/>
                  </a:lnTo>
                  <a:lnTo>
                    <a:pt x="2912745" y="33286"/>
                  </a:lnTo>
                  <a:lnTo>
                    <a:pt x="3016529" y="33286"/>
                  </a:lnTo>
                  <a:lnTo>
                    <a:pt x="3016529" y="0"/>
                  </a:lnTo>
                  <a:close/>
                </a:path>
                <a:path w="5196840" h="3288029">
                  <a:moveTo>
                    <a:pt x="3198139" y="0"/>
                  </a:moveTo>
                  <a:lnTo>
                    <a:pt x="3094355" y="0"/>
                  </a:lnTo>
                  <a:lnTo>
                    <a:pt x="3094355" y="33286"/>
                  </a:lnTo>
                  <a:lnTo>
                    <a:pt x="3198139" y="33286"/>
                  </a:lnTo>
                  <a:lnTo>
                    <a:pt x="3198139" y="0"/>
                  </a:lnTo>
                  <a:close/>
                </a:path>
                <a:path w="5196840" h="3288029">
                  <a:moveTo>
                    <a:pt x="3379749" y="0"/>
                  </a:moveTo>
                  <a:lnTo>
                    <a:pt x="3275965" y="0"/>
                  </a:lnTo>
                  <a:lnTo>
                    <a:pt x="3275965" y="33286"/>
                  </a:lnTo>
                  <a:lnTo>
                    <a:pt x="3379749" y="33286"/>
                  </a:lnTo>
                  <a:lnTo>
                    <a:pt x="3379749" y="0"/>
                  </a:lnTo>
                  <a:close/>
                </a:path>
                <a:path w="5196840" h="3288029">
                  <a:moveTo>
                    <a:pt x="3561486" y="0"/>
                  </a:moveTo>
                  <a:lnTo>
                    <a:pt x="3457702" y="0"/>
                  </a:lnTo>
                  <a:lnTo>
                    <a:pt x="3457702" y="33286"/>
                  </a:lnTo>
                  <a:lnTo>
                    <a:pt x="3561486" y="33286"/>
                  </a:lnTo>
                  <a:lnTo>
                    <a:pt x="3561486" y="0"/>
                  </a:lnTo>
                  <a:close/>
                </a:path>
                <a:path w="5196840" h="3288029">
                  <a:moveTo>
                    <a:pt x="3743096" y="0"/>
                  </a:moveTo>
                  <a:lnTo>
                    <a:pt x="3639312" y="0"/>
                  </a:lnTo>
                  <a:lnTo>
                    <a:pt x="3639312" y="33286"/>
                  </a:lnTo>
                  <a:lnTo>
                    <a:pt x="3743096" y="33286"/>
                  </a:lnTo>
                  <a:lnTo>
                    <a:pt x="3743096" y="0"/>
                  </a:lnTo>
                  <a:close/>
                </a:path>
                <a:path w="5196840" h="3288029">
                  <a:moveTo>
                    <a:pt x="3924706" y="0"/>
                  </a:moveTo>
                  <a:lnTo>
                    <a:pt x="3820922" y="0"/>
                  </a:lnTo>
                  <a:lnTo>
                    <a:pt x="3820922" y="33286"/>
                  </a:lnTo>
                  <a:lnTo>
                    <a:pt x="3924706" y="33286"/>
                  </a:lnTo>
                  <a:lnTo>
                    <a:pt x="3924706" y="0"/>
                  </a:lnTo>
                  <a:close/>
                </a:path>
                <a:path w="5196840" h="3288029">
                  <a:moveTo>
                    <a:pt x="4106316" y="0"/>
                  </a:moveTo>
                  <a:lnTo>
                    <a:pt x="4002532" y="0"/>
                  </a:lnTo>
                  <a:lnTo>
                    <a:pt x="4002532" y="33286"/>
                  </a:lnTo>
                  <a:lnTo>
                    <a:pt x="4106316" y="33286"/>
                  </a:lnTo>
                  <a:lnTo>
                    <a:pt x="4106316" y="0"/>
                  </a:lnTo>
                  <a:close/>
                </a:path>
                <a:path w="5196840" h="3288029">
                  <a:moveTo>
                    <a:pt x="4287926" y="0"/>
                  </a:moveTo>
                  <a:lnTo>
                    <a:pt x="4184142" y="0"/>
                  </a:lnTo>
                  <a:lnTo>
                    <a:pt x="4184142" y="33286"/>
                  </a:lnTo>
                  <a:lnTo>
                    <a:pt x="4287926" y="33286"/>
                  </a:lnTo>
                  <a:lnTo>
                    <a:pt x="4287926" y="0"/>
                  </a:lnTo>
                  <a:close/>
                </a:path>
                <a:path w="5196840" h="3288029">
                  <a:moveTo>
                    <a:pt x="4469663" y="0"/>
                  </a:moveTo>
                  <a:lnTo>
                    <a:pt x="4365879" y="0"/>
                  </a:lnTo>
                  <a:lnTo>
                    <a:pt x="4365879" y="33286"/>
                  </a:lnTo>
                  <a:lnTo>
                    <a:pt x="4469663" y="33286"/>
                  </a:lnTo>
                  <a:lnTo>
                    <a:pt x="4469663" y="0"/>
                  </a:lnTo>
                  <a:close/>
                </a:path>
                <a:path w="5196840" h="3288029">
                  <a:moveTo>
                    <a:pt x="4651273" y="0"/>
                  </a:moveTo>
                  <a:lnTo>
                    <a:pt x="4547489" y="0"/>
                  </a:lnTo>
                  <a:lnTo>
                    <a:pt x="4547489" y="33286"/>
                  </a:lnTo>
                  <a:lnTo>
                    <a:pt x="4651273" y="33286"/>
                  </a:lnTo>
                  <a:lnTo>
                    <a:pt x="4651273" y="0"/>
                  </a:lnTo>
                  <a:close/>
                </a:path>
                <a:path w="5196840" h="3288029">
                  <a:moveTo>
                    <a:pt x="4832883" y="0"/>
                  </a:moveTo>
                  <a:lnTo>
                    <a:pt x="4729086" y="0"/>
                  </a:lnTo>
                  <a:lnTo>
                    <a:pt x="4729086" y="33286"/>
                  </a:lnTo>
                  <a:lnTo>
                    <a:pt x="4832883" y="33286"/>
                  </a:lnTo>
                  <a:lnTo>
                    <a:pt x="4832883" y="0"/>
                  </a:lnTo>
                  <a:close/>
                </a:path>
                <a:path w="5196840" h="3288029">
                  <a:moveTo>
                    <a:pt x="5014493" y="0"/>
                  </a:moveTo>
                  <a:lnTo>
                    <a:pt x="4910709" y="0"/>
                  </a:lnTo>
                  <a:lnTo>
                    <a:pt x="4910709" y="33286"/>
                  </a:lnTo>
                  <a:lnTo>
                    <a:pt x="5014493" y="33286"/>
                  </a:lnTo>
                  <a:lnTo>
                    <a:pt x="5014493" y="0"/>
                  </a:lnTo>
                  <a:close/>
                </a:path>
                <a:path w="5196840" h="3288029">
                  <a:moveTo>
                    <a:pt x="5196230" y="0"/>
                  </a:moveTo>
                  <a:lnTo>
                    <a:pt x="5092446" y="0"/>
                  </a:lnTo>
                  <a:lnTo>
                    <a:pt x="5092446" y="33286"/>
                  </a:lnTo>
                  <a:lnTo>
                    <a:pt x="5196230" y="33286"/>
                  </a:lnTo>
                  <a:lnTo>
                    <a:pt x="51962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84567" y="2264663"/>
              <a:ext cx="74802" cy="7048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1843405" y="2435034"/>
              <a:ext cx="5316220" cy="3133725"/>
            </a:xfrm>
            <a:custGeom>
              <a:avLst/>
              <a:gdLst/>
              <a:ahLst/>
              <a:cxnLst/>
              <a:rect l="l" t="t" r="r" b="b"/>
              <a:pathLst>
                <a:path w="5316220" h="3133725">
                  <a:moveTo>
                    <a:pt x="103784" y="3100374"/>
                  </a:moveTo>
                  <a:lnTo>
                    <a:pt x="0" y="3100374"/>
                  </a:lnTo>
                  <a:lnTo>
                    <a:pt x="0" y="3133661"/>
                  </a:lnTo>
                  <a:lnTo>
                    <a:pt x="103784" y="3133661"/>
                  </a:lnTo>
                  <a:lnTo>
                    <a:pt x="103784" y="3100374"/>
                  </a:lnTo>
                  <a:close/>
                </a:path>
                <a:path w="5316220" h="3133725">
                  <a:moveTo>
                    <a:pt x="285394" y="3100374"/>
                  </a:moveTo>
                  <a:lnTo>
                    <a:pt x="181610" y="3100374"/>
                  </a:lnTo>
                  <a:lnTo>
                    <a:pt x="181610" y="3133661"/>
                  </a:lnTo>
                  <a:lnTo>
                    <a:pt x="285394" y="3133661"/>
                  </a:lnTo>
                  <a:lnTo>
                    <a:pt x="285394" y="3100374"/>
                  </a:lnTo>
                  <a:close/>
                </a:path>
                <a:path w="5316220" h="3133725">
                  <a:moveTo>
                    <a:pt x="467004" y="3100374"/>
                  </a:moveTo>
                  <a:lnTo>
                    <a:pt x="363220" y="3100374"/>
                  </a:lnTo>
                  <a:lnTo>
                    <a:pt x="363220" y="3133661"/>
                  </a:lnTo>
                  <a:lnTo>
                    <a:pt x="467004" y="3133661"/>
                  </a:lnTo>
                  <a:lnTo>
                    <a:pt x="467004" y="3100374"/>
                  </a:lnTo>
                  <a:close/>
                </a:path>
                <a:path w="5316220" h="3133725">
                  <a:moveTo>
                    <a:pt x="648741" y="3100374"/>
                  </a:moveTo>
                  <a:lnTo>
                    <a:pt x="544957" y="3100374"/>
                  </a:lnTo>
                  <a:lnTo>
                    <a:pt x="544957" y="3133661"/>
                  </a:lnTo>
                  <a:lnTo>
                    <a:pt x="648741" y="3133661"/>
                  </a:lnTo>
                  <a:lnTo>
                    <a:pt x="648741" y="3100374"/>
                  </a:lnTo>
                  <a:close/>
                </a:path>
                <a:path w="5316220" h="3133725">
                  <a:moveTo>
                    <a:pt x="830351" y="3100374"/>
                  </a:moveTo>
                  <a:lnTo>
                    <a:pt x="726567" y="3100374"/>
                  </a:lnTo>
                  <a:lnTo>
                    <a:pt x="726567" y="3133661"/>
                  </a:lnTo>
                  <a:lnTo>
                    <a:pt x="830351" y="3133661"/>
                  </a:lnTo>
                  <a:lnTo>
                    <a:pt x="830351" y="3100374"/>
                  </a:lnTo>
                  <a:close/>
                </a:path>
                <a:path w="5316220" h="3133725">
                  <a:moveTo>
                    <a:pt x="1011961" y="3100374"/>
                  </a:moveTo>
                  <a:lnTo>
                    <a:pt x="908177" y="3100374"/>
                  </a:lnTo>
                  <a:lnTo>
                    <a:pt x="908177" y="3133661"/>
                  </a:lnTo>
                  <a:lnTo>
                    <a:pt x="1011961" y="3133661"/>
                  </a:lnTo>
                  <a:lnTo>
                    <a:pt x="1011961" y="3100374"/>
                  </a:lnTo>
                  <a:close/>
                </a:path>
                <a:path w="5316220" h="3133725">
                  <a:moveTo>
                    <a:pt x="1193571" y="3100374"/>
                  </a:moveTo>
                  <a:lnTo>
                    <a:pt x="1089787" y="3100374"/>
                  </a:lnTo>
                  <a:lnTo>
                    <a:pt x="1089787" y="3133661"/>
                  </a:lnTo>
                  <a:lnTo>
                    <a:pt x="1193571" y="3133661"/>
                  </a:lnTo>
                  <a:lnTo>
                    <a:pt x="1193571" y="3100374"/>
                  </a:lnTo>
                  <a:close/>
                </a:path>
                <a:path w="5316220" h="3133725">
                  <a:moveTo>
                    <a:pt x="1375308" y="3100374"/>
                  </a:moveTo>
                  <a:lnTo>
                    <a:pt x="1271524" y="3100374"/>
                  </a:lnTo>
                  <a:lnTo>
                    <a:pt x="1271524" y="3133661"/>
                  </a:lnTo>
                  <a:lnTo>
                    <a:pt x="1375308" y="3133661"/>
                  </a:lnTo>
                  <a:lnTo>
                    <a:pt x="1375308" y="3100374"/>
                  </a:lnTo>
                  <a:close/>
                </a:path>
                <a:path w="5316220" h="3133725">
                  <a:moveTo>
                    <a:pt x="1556918" y="3100374"/>
                  </a:moveTo>
                  <a:lnTo>
                    <a:pt x="1453134" y="3100374"/>
                  </a:lnTo>
                  <a:lnTo>
                    <a:pt x="1453134" y="3133661"/>
                  </a:lnTo>
                  <a:lnTo>
                    <a:pt x="1556918" y="3133661"/>
                  </a:lnTo>
                  <a:lnTo>
                    <a:pt x="1556918" y="3100374"/>
                  </a:lnTo>
                  <a:close/>
                </a:path>
                <a:path w="5316220" h="3133725">
                  <a:moveTo>
                    <a:pt x="1738528" y="3100374"/>
                  </a:moveTo>
                  <a:lnTo>
                    <a:pt x="1634744" y="3100374"/>
                  </a:lnTo>
                  <a:lnTo>
                    <a:pt x="1634744" y="3133661"/>
                  </a:lnTo>
                  <a:lnTo>
                    <a:pt x="1738528" y="3133661"/>
                  </a:lnTo>
                  <a:lnTo>
                    <a:pt x="1738528" y="3100374"/>
                  </a:lnTo>
                  <a:close/>
                </a:path>
                <a:path w="5316220" h="3133725">
                  <a:moveTo>
                    <a:pt x="1920138" y="3100374"/>
                  </a:moveTo>
                  <a:lnTo>
                    <a:pt x="1816354" y="3100374"/>
                  </a:lnTo>
                  <a:lnTo>
                    <a:pt x="1816354" y="3133661"/>
                  </a:lnTo>
                  <a:lnTo>
                    <a:pt x="1920138" y="3133661"/>
                  </a:lnTo>
                  <a:lnTo>
                    <a:pt x="1920138" y="3100374"/>
                  </a:lnTo>
                  <a:close/>
                </a:path>
                <a:path w="5316220" h="3133725">
                  <a:moveTo>
                    <a:pt x="2101748" y="3100374"/>
                  </a:moveTo>
                  <a:lnTo>
                    <a:pt x="1997964" y="3100374"/>
                  </a:lnTo>
                  <a:lnTo>
                    <a:pt x="1997964" y="3133661"/>
                  </a:lnTo>
                  <a:lnTo>
                    <a:pt x="2101748" y="3133661"/>
                  </a:lnTo>
                  <a:lnTo>
                    <a:pt x="2101748" y="3100374"/>
                  </a:lnTo>
                  <a:close/>
                </a:path>
                <a:path w="5316220" h="3133725">
                  <a:moveTo>
                    <a:pt x="2283485" y="3100374"/>
                  </a:moveTo>
                  <a:lnTo>
                    <a:pt x="2179701" y="3100374"/>
                  </a:lnTo>
                  <a:lnTo>
                    <a:pt x="2179701" y="3133661"/>
                  </a:lnTo>
                  <a:lnTo>
                    <a:pt x="2283485" y="3133661"/>
                  </a:lnTo>
                  <a:lnTo>
                    <a:pt x="2283485" y="3100374"/>
                  </a:lnTo>
                  <a:close/>
                </a:path>
                <a:path w="5316220" h="3133725">
                  <a:moveTo>
                    <a:pt x="2465095" y="3100374"/>
                  </a:moveTo>
                  <a:lnTo>
                    <a:pt x="2361311" y="3100374"/>
                  </a:lnTo>
                  <a:lnTo>
                    <a:pt x="2361311" y="3133661"/>
                  </a:lnTo>
                  <a:lnTo>
                    <a:pt x="2465095" y="3133661"/>
                  </a:lnTo>
                  <a:lnTo>
                    <a:pt x="2465095" y="3100374"/>
                  </a:lnTo>
                  <a:close/>
                </a:path>
                <a:path w="5316220" h="3133725">
                  <a:moveTo>
                    <a:pt x="2646705" y="3100374"/>
                  </a:moveTo>
                  <a:lnTo>
                    <a:pt x="2542921" y="3100374"/>
                  </a:lnTo>
                  <a:lnTo>
                    <a:pt x="2542921" y="3133661"/>
                  </a:lnTo>
                  <a:lnTo>
                    <a:pt x="2646705" y="3133661"/>
                  </a:lnTo>
                  <a:lnTo>
                    <a:pt x="2646705" y="3100374"/>
                  </a:lnTo>
                  <a:close/>
                </a:path>
                <a:path w="5316220" h="3133725">
                  <a:moveTo>
                    <a:pt x="2828315" y="3100374"/>
                  </a:moveTo>
                  <a:lnTo>
                    <a:pt x="2724531" y="3100374"/>
                  </a:lnTo>
                  <a:lnTo>
                    <a:pt x="2724531" y="3133661"/>
                  </a:lnTo>
                  <a:lnTo>
                    <a:pt x="2828315" y="3133661"/>
                  </a:lnTo>
                  <a:lnTo>
                    <a:pt x="2828315" y="3100374"/>
                  </a:lnTo>
                  <a:close/>
                </a:path>
                <a:path w="5316220" h="3133725">
                  <a:moveTo>
                    <a:pt x="3009925" y="3100374"/>
                  </a:moveTo>
                  <a:lnTo>
                    <a:pt x="2906141" y="3100374"/>
                  </a:lnTo>
                  <a:lnTo>
                    <a:pt x="2906141" y="3133661"/>
                  </a:lnTo>
                  <a:lnTo>
                    <a:pt x="3009925" y="3133661"/>
                  </a:lnTo>
                  <a:lnTo>
                    <a:pt x="3009925" y="3100374"/>
                  </a:lnTo>
                  <a:close/>
                </a:path>
                <a:path w="5316220" h="3133725">
                  <a:moveTo>
                    <a:pt x="3191662" y="3100374"/>
                  </a:moveTo>
                  <a:lnTo>
                    <a:pt x="3087878" y="3100374"/>
                  </a:lnTo>
                  <a:lnTo>
                    <a:pt x="3087878" y="3133661"/>
                  </a:lnTo>
                  <a:lnTo>
                    <a:pt x="3191662" y="3133661"/>
                  </a:lnTo>
                  <a:lnTo>
                    <a:pt x="3191662" y="3100374"/>
                  </a:lnTo>
                  <a:close/>
                </a:path>
                <a:path w="5316220" h="3133725">
                  <a:moveTo>
                    <a:pt x="3373272" y="3100374"/>
                  </a:moveTo>
                  <a:lnTo>
                    <a:pt x="3269488" y="3100374"/>
                  </a:lnTo>
                  <a:lnTo>
                    <a:pt x="3269488" y="3133661"/>
                  </a:lnTo>
                  <a:lnTo>
                    <a:pt x="3373272" y="3133661"/>
                  </a:lnTo>
                  <a:lnTo>
                    <a:pt x="3373272" y="3100374"/>
                  </a:lnTo>
                  <a:close/>
                </a:path>
                <a:path w="5316220" h="3133725">
                  <a:moveTo>
                    <a:pt x="3554882" y="3100374"/>
                  </a:moveTo>
                  <a:lnTo>
                    <a:pt x="3451098" y="3100374"/>
                  </a:lnTo>
                  <a:lnTo>
                    <a:pt x="3451098" y="3133661"/>
                  </a:lnTo>
                  <a:lnTo>
                    <a:pt x="3554882" y="3133661"/>
                  </a:lnTo>
                  <a:lnTo>
                    <a:pt x="3554882" y="3100374"/>
                  </a:lnTo>
                  <a:close/>
                </a:path>
                <a:path w="5316220" h="3133725">
                  <a:moveTo>
                    <a:pt x="3736492" y="3100374"/>
                  </a:moveTo>
                  <a:lnTo>
                    <a:pt x="3632708" y="3100374"/>
                  </a:lnTo>
                  <a:lnTo>
                    <a:pt x="3632708" y="3133661"/>
                  </a:lnTo>
                  <a:lnTo>
                    <a:pt x="3736492" y="3133661"/>
                  </a:lnTo>
                  <a:lnTo>
                    <a:pt x="3736492" y="3100374"/>
                  </a:lnTo>
                  <a:close/>
                </a:path>
                <a:path w="5316220" h="3133725">
                  <a:moveTo>
                    <a:pt x="3918229" y="3100374"/>
                  </a:moveTo>
                  <a:lnTo>
                    <a:pt x="3814445" y="3100374"/>
                  </a:lnTo>
                  <a:lnTo>
                    <a:pt x="3814445" y="3133661"/>
                  </a:lnTo>
                  <a:lnTo>
                    <a:pt x="3918229" y="3133661"/>
                  </a:lnTo>
                  <a:lnTo>
                    <a:pt x="3918229" y="3100374"/>
                  </a:lnTo>
                  <a:close/>
                </a:path>
                <a:path w="5316220" h="3133725">
                  <a:moveTo>
                    <a:pt x="4099839" y="3100374"/>
                  </a:moveTo>
                  <a:lnTo>
                    <a:pt x="3996055" y="3100374"/>
                  </a:lnTo>
                  <a:lnTo>
                    <a:pt x="3996055" y="3133661"/>
                  </a:lnTo>
                  <a:lnTo>
                    <a:pt x="4099839" y="3133661"/>
                  </a:lnTo>
                  <a:lnTo>
                    <a:pt x="4099839" y="3100374"/>
                  </a:lnTo>
                  <a:close/>
                </a:path>
                <a:path w="5316220" h="3133725">
                  <a:moveTo>
                    <a:pt x="4281449" y="3100374"/>
                  </a:moveTo>
                  <a:lnTo>
                    <a:pt x="4177665" y="3100374"/>
                  </a:lnTo>
                  <a:lnTo>
                    <a:pt x="4177665" y="3133661"/>
                  </a:lnTo>
                  <a:lnTo>
                    <a:pt x="4281449" y="3133661"/>
                  </a:lnTo>
                  <a:lnTo>
                    <a:pt x="4281449" y="3100374"/>
                  </a:lnTo>
                  <a:close/>
                </a:path>
                <a:path w="5316220" h="3133725">
                  <a:moveTo>
                    <a:pt x="4463059" y="3100374"/>
                  </a:moveTo>
                  <a:lnTo>
                    <a:pt x="4359275" y="3100374"/>
                  </a:lnTo>
                  <a:lnTo>
                    <a:pt x="4359275" y="3133661"/>
                  </a:lnTo>
                  <a:lnTo>
                    <a:pt x="4463059" y="3133661"/>
                  </a:lnTo>
                  <a:lnTo>
                    <a:pt x="4463059" y="3100374"/>
                  </a:lnTo>
                  <a:close/>
                </a:path>
                <a:path w="5316220" h="3133725">
                  <a:moveTo>
                    <a:pt x="4644669" y="3100374"/>
                  </a:moveTo>
                  <a:lnTo>
                    <a:pt x="4540885" y="3100374"/>
                  </a:lnTo>
                  <a:lnTo>
                    <a:pt x="4540885" y="3133661"/>
                  </a:lnTo>
                  <a:lnTo>
                    <a:pt x="4644669" y="3133661"/>
                  </a:lnTo>
                  <a:lnTo>
                    <a:pt x="4644669" y="3100374"/>
                  </a:lnTo>
                  <a:close/>
                </a:path>
                <a:path w="5316220" h="3133725">
                  <a:moveTo>
                    <a:pt x="4826406" y="3100374"/>
                  </a:moveTo>
                  <a:lnTo>
                    <a:pt x="4722622" y="3100374"/>
                  </a:lnTo>
                  <a:lnTo>
                    <a:pt x="4722622" y="3133661"/>
                  </a:lnTo>
                  <a:lnTo>
                    <a:pt x="4826406" y="3133661"/>
                  </a:lnTo>
                  <a:lnTo>
                    <a:pt x="4826406" y="3100374"/>
                  </a:lnTo>
                  <a:close/>
                </a:path>
                <a:path w="5316220" h="3133725">
                  <a:moveTo>
                    <a:pt x="5008016" y="3100374"/>
                  </a:moveTo>
                  <a:lnTo>
                    <a:pt x="4904232" y="3100374"/>
                  </a:lnTo>
                  <a:lnTo>
                    <a:pt x="4904232" y="3133661"/>
                  </a:lnTo>
                  <a:lnTo>
                    <a:pt x="5008016" y="3133661"/>
                  </a:lnTo>
                  <a:lnTo>
                    <a:pt x="5008016" y="3100374"/>
                  </a:lnTo>
                  <a:close/>
                </a:path>
                <a:path w="5316220" h="3133725">
                  <a:moveTo>
                    <a:pt x="5189626" y="3100374"/>
                  </a:moveTo>
                  <a:lnTo>
                    <a:pt x="5085842" y="3100374"/>
                  </a:lnTo>
                  <a:lnTo>
                    <a:pt x="5085842" y="3133661"/>
                  </a:lnTo>
                  <a:lnTo>
                    <a:pt x="5189626" y="3133661"/>
                  </a:lnTo>
                  <a:lnTo>
                    <a:pt x="5189626" y="3100374"/>
                  </a:lnTo>
                  <a:close/>
                </a:path>
                <a:path w="5316220" h="3133725">
                  <a:moveTo>
                    <a:pt x="5315966" y="3029394"/>
                  </a:moveTo>
                  <a:lnTo>
                    <a:pt x="5290058" y="3029394"/>
                  </a:lnTo>
                  <a:lnTo>
                    <a:pt x="5290058" y="3100260"/>
                  </a:lnTo>
                  <a:lnTo>
                    <a:pt x="5267452" y="3100260"/>
                  </a:lnTo>
                  <a:lnTo>
                    <a:pt x="5267452" y="3133661"/>
                  </a:lnTo>
                  <a:lnTo>
                    <a:pt x="5303012" y="3133661"/>
                  </a:lnTo>
                  <a:lnTo>
                    <a:pt x="5305552" y="3133280"/>
                  </a:lnTo>
                  <a:lnTo>
                    <a:pt x="5315966" y="3117024"/>
                  </a:lnTo>
                  <a:lnTo>
                    <a:pt x="5315966" y="3100260"/>
                  </a:lnTo>
                  <a:lnTo>
                    <a:pt x="5315966" y="3029394"/>
                  </a:lnTo>
                  <a:close/>
                </a:path>
                <a:path w="5316220" h="3133725">
                  <a:moveTo>
                    <a:pt x="5316004" y="2796298"/>
                  </a:moveTo>
                  <a:lnTo>
                    <a:pt x="5290058" y="2796298"/>
                  </a:lnTo>
                  <a:lnTo>
                    <a:pt x="5290058" y="2929445"/>
                  </a:lnTo>
                  <a:lnTo>
                    <a:pt x="5316004" y="2929445"/>
                  </a:lnTo>
                  <a:lnTo>
                    <a:pt x="5316004" y="2796298"/>
                  </a:lnTo>
                  <a:close/>
                </a:path>
                <a:path w="5316220" h="3133725">
                  <a:moveTo>
                    <a:pt x="5316004" y="2563241"/>
                  </a:moveTo>
                  <a:lnTo>
                    <a:pt x="5290058" y="2563241"/>
                  </a:lnTo>
                  <a:lnTo>
                    <a:pt x="5290058" y="2696400"/>
                  </a:lnTo>
                  <a:lnTo>
                    <a:pt x="5316004" y="2696400"/>
                  </a:lnTo>
                  <a:lnTo>
                    <a:pt x="5316004" y="2563241"/>
                  </a:lnTo>
                  <a:close/>
                </a:path>
                <a:path w="5316220" h="3133725">
                  <a:moveTo>
                    <a:pt x="5316004" y="2330196"/>
                  </a:moveTo>
                  <a:lnTo>
                    <a:pt x="5290058" y="2330196"/>
                  </a:lnTo>
                  <a:lnTo>
                    <a:pt x="5290058" y="2463355"/>
                  </a:lnTo>
                  <a:lnTo>
                    <a:pt x="5316004" y="2463355"/>
                  </a:lnTo>
                  <a:lnTo>
                    <a:pt x="5316004" y="2330196"/>
                  </a:lnTo>
                  <a:close/>
                </a:path>
                <a:path w="5316220" h="3133725">
                  <a:moveTo>
                    <a:pt x="5316004" y="2097278"/>
                  </a:moveTo>
                  <a:lnTo>
                    <a:pt x="5290058" y="2097278"/>
                  </a:lnTo>
                  <a:lnTo>
                    <a:pt x="5290058" y="2230437"/>
                  </a:lnTo>
                  <a:lnTo>
                    <a:pt x="5316004" y="2230437"/>
                  </a:lnTo>
                  <a:lnTo>
                    <a:pt x="5316004" y="2097278"/>
                  </a:lnTo>
                  <a:close/>
                </a:path>
                <a:path w="5316220" h="3133725">
                  <a:moveTo>
                    <a:pt x="5316004" y="1864233"/>
                  </a:moveTo>
                  <a:lnTo>
                    <a:pt x="5290058" y="1864233"/>
                  </a:lnTo>
                  <a:lnTo>
                    <a:pt x="5290058" y="1997392"/>
                  </a:lnTo>
                  <a:lnTo>
                    <a:pt x="5316004" y="1997392"/>
                  </a:lnTo>
                  <a:lnTo>
                    <a:pt x="5316004" y="1864233"/>
                  </a:lnTo>
                  <a:close/>
                </a:path>
                <a:path w="5316220" h="3133725">
                  <a:moveTo>
                    <a:pt x="5316004" y="1631188"/>
                  </a:moveTo>
                  <a:lnTo>
                    <a:pt x="5290058" y="1631188"/>
                  </a:lnTo>
                  <a:lnTo>
                    <a:pt x="5290058" y="1764347"/>
                  </a:lnTo>
                  <a:lnTo>
                    <a:pt x="5316004" y="1764347"/>
                  </a:lnTo>
                  <a:lnTo>
                    <a:pt x="5316004" y="1631188"/>
                  </a:lnTo>
                  <a:close/>
                </a:path>
                <a:path w="5316220" h="3133725">
                  <a:moveTo>
                    <a:pt x="5316004" y="1398143"/>
                  </a:moveTo>
                  <a:lnTo>
                    <a:pt x="5290058" y="1398143"/>
                  </a:lnTo>
                  <a:lnTo>
                    <a:pt x="5290058" y="1531302"/>
                  </a:lnTo>
                  <a:lnTo>
                    <a:pt x="5316004" y="1531302"/>
                  </a:lnTo>
                  <a:lnTo>
                    <a:pt x="5316004" y="1398143"/>
                  </a:lnTo>
                  <a:close/>
                </a:path>
                <a:path w="5316220" h="3133725">
                  <a:moveTo>
                    <a:pt x="5316004" y="1165110"/>
                  </a:moveTo>
                  <a:lnTo>
                    <a:pt x="5290058" y="1165110"/>
                  </a:lnTo>
                  <a:lnTo>
                    <a:pt x="5290058" y="1298257"/>
                  </a:lnTo>
                  <a:lnTo>
                    <a:pt x="5316004" y="1298257"/>
                  </a:lnTo>
                  <a:lnTo>
                    <a:pt x="5316004" y="1165110"/>
                  </a:lnTo>
                  <a:close/>
                </a:path>
                <a:path w="5316220" h="3133725">
                  <a:moveTo>
                    <a:pt x="5316004" y="932053"/>
                  </a:moveTo>
                  <a:lnTo>
                    <a:pt x="5290058" y="932053"/>
                  </a:lnTo>
                  <a:lnTo>
                    <a:pt x="5290058" y="1065212"/>
                  </a:lnTo>
                  <a:lnTo>
                    <a:pt x="5316004" y="1065212"/>
                  </a:lnTo>
                  <a:lnTo>
                    <a:pt x="5316004" y="932053"/>
                  </a:lnTo>
                  <a:close/>
                </a:path>
                <a:path w="5316220" h="3133725">
                  <a:moveTo>
                    <a:pt x="5316004" y="699008"/>
                  </a:moveTo>
                  <a:lnTo>
                    <a:pt x="5290058" y="699008"/>
                  </a:lnTo>
                  <a:lnTo>
                    <a:pt x="5290058" y="832167"/>
                  </a:lnTo>
                  <a:lnTo>
                    <a:pt x="5316004" y="832167"/>
                  </a:lnTo>
                  <a:lnTo>
                    <a:pt x="5316004" y="699008"/>
                  </a:lnTo>
                  <a:close/>
                </a:path>
                <a:path w="5316220" h="3133725">
                  <a:moveTo>
                    <a:pt x="5316004" y="465963"/>
                  </a:moveTo>
                  <a:lnTo>
                    <a:pt x="5290058" y="465963"/>
                  </a:lnTo>
                  <a:lnTo>
                    <a:pt x="5290058" y="599122"/>
                  </a:lnTo>
                  <a:lnTo>
                    <a:pt x="5316004" y="599122"/>
                  </a:lnTo>
                  <a:lnTo>
                    <a:pt x="5316004" y="465963"/>
                  </a:lnTo>
                  <a:close/>
                </a:path>
                <a:path w="5316220" h="3133725">
                  <a:moveTo>
                    <a:pt x="5316004" y="233045"/>
                  </a:moveTo>
                  <a:lnTo>
                    <a:pt x="5290058" y="233045"/>
                  </a:lnTo>
                  <a:lnTo>
                    <a:pt x="5290058" y="366204"/>
                  </a:lnTo>
                  <a:lnTo>
                    <a:pt x="5316004" y="366204"/>
                  </a:lnTo>
                  <a:lnTo>
                    <a:pt x="5316004" y="233045"/>
                  </a:lnTo>
                  <a:close/>
                </a:path>
                <a:path w="5316220" h="3133725">
                  <a:moveTo>
                    <a:pt x="5316004" y="0"/>
                  </a:moveTo>
                  <a:lnTo>
                    <a:pt x="5290058" y="0"/>
                  </a:lnTo>
                  <a:lnTo>
                    <a:pt x="5290058" y="133159"/>
                  </a:lnTo>
                  <a:lnTo>
                    <a:pt x="5316004" y="133159"/>
                  </a:lnTo>
                  <a:lnTo>
                    <a:pt x="531600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D2B91EC-3207-27EF-19E3-A3F2AA974635}"/>
              </a:ext>
            </a:extLst>
          </p:cNvPr>
          <p:cNvSpPr txBox="1"/>
          <p:nvPr/>
        </p:nvSpPr>
        <p:spPr>
          <a:xfrm>
            <a:off x="1829873" y="5761671"/>
            <a:ext cx="471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 </a:t>
            </a:r>
            <a:r>
              <a:rPr lang="en-US" sz="2400" dirty="0" err="1">
                <a:solidFill>
                  <a:schemeClr val="bg1"/>
                </a:solidFill>
              </a:rPr>
              <a:t>Mikro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injeksi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F0A8724-F423-8B5F-6440-2BA702AE5F29}"/>
              </a:ext>
            </a:extLst>
          </p:cNvPr>
          <p:cNvSpPr txBox="1"/>
          <p:nvPr/>
        </p:nvSpPr>
        <p:spPr>
          <a:xfrm>
            <a:off x="7256207" y="5692610"/>
            <a:ext cx="4714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2. </a:t>
            </a:r>
            <a:r>
              <a:rPr lang="en-US" sz="2400" dirty="0" err="1">
                <a:solidFill>
                  <a:schemeClr val="bg1"/>
                </a:solidFill>
              </a:rPr>
              <a:t>Pewarisan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keturunan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0" name="object 2">
            <a:extLst>
              <a:ext uri="{FF2B5EF4-FFF2-40B4-BE49-F238E27FC236}">
                <a16:creationId xmlns:a16="http://schemas.microsoft.com/office/drawing/2014/main" id="{5CEE8A0C-AA76-F9DA-B588-402179B30CA5}"/>
              </a:ext>
            </a:extLst>
          </p:cNvPr>
          <p:cNvSpPr txBox="1">
            <a:spLocks/>
          </p:cNvSpPr>
          <p:nvPr/>
        </p:nvSpPr>
        <p:spPr>
          <a:xfrm>
            <a:off x="1977644" y="6217450"/>
            <a:ext cx="10175240" cy="382156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>
                <a:solidFill>
                  <a:schemeClr val="bg1"/>
                </a:solidFill>
              </a:rPr>
              <a:t>1994:</a:t>
            </a:r>
            <a:r>
              <a:rPr lang="en-US" sz="2400" spc="5">
                <a:solidFill>
                  <a:schemeClr val="bg1"/>
                </a:solidFill>
              </a:rPr>
              <a:t> </a:t>
            </a:r>
            <a:r>
              <a:rPr lang="en-US" sz="2400" spc="-20">
                <a:solidFill>
                  <a:schemeClr val="bg1"/>
                </a:solidFill>
              </a:rPr>
              <a:t>Wolbachia</a:t>
            </a:r>
            <a:r>
              <a:rPr lang="en-US" sz="2400" spc="35">
                <a:solidFill>
                  <a:schemeClr val="bg1"/>
                </a:solidFill>
              </a:rPr>
              <a:t> </a:t>
            </a:r>
            <a:r>
              <a:rPr lang="en-US" sz="2400" spc="-10">
                <a:solidFill>
                  <a:schemeClr val="bg1"/>
                </a:solidFill>
              </a:rPr>
              <a:t>sukses</a:t>
            </a:r>
            <a:r>
              <a:rPr lang="en-US" sz="2400" spc="-15">
                <a:solidFill>
                  <a:schemeClr val="bg1"/>
                </a:solidFill>
              </a:rPr>
              <a:t> ditransmisikan</a:t>
            </a:r>
            <a:r>
              <a:rPr lang="en-US" sz="2400" spc="30">
                <a:solidFill>
                  <a:schemeClr val="bg1"/>
                </a:solidFill>
              </a:rPr>
              <a:t> </a:t>
            </a:r>
            <a:r>
              <a:rPr lang="en-US" sz="2400" spc="-65">
                <a:solidFill>
                  <a:schemeClr val="bg1"/>
                </a:solidFill>
              </a:rPr>
              <a:t>ke</a:t>
            </a:r>
            <a:r>
              <a:rPr lang="en-US" sz="2400">
                <a:solidFill>
                  <a:schemeClr val="bg1"/>
                </a:solidFill>
              </a:rPr>
              <a:t> </a:t>
            </a:r>
            <a:r>
              <a:rPr lang="en-US" sz="2400" spc="-20">
                <a:solidFill>
                  <a:schemeClr val="bg1"/>
                </a:solidFill>
              </a:rPr>
              <a:t>serangga</a:t>
            </a:r>
            <a:r>
              <a:rPr lang="en-US" sz="2400" spc="5">
                <a:solidFill>
                  <a:schemeClr val="bg1"/>
                </a:solidFill>
              </a:rPr>
              <a:t> </a:t>
            </a:r>
            <a:r>
              <a:rPr lang="en-US" sz="2400" spc="-5">
                <a:solidFill>
                  <a:schemeClr val="bg1"/>
                </a:solidFill>
              </a:rPr>
              <a:t>lain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BCA33-C10C-1E7A-E4D7-02B7833F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8DD40-CA88-4A4B-20E2-9CED0D534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978B13-1EE0-C8F2-2B98-38C5420DCB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bject 16">
            <a:extLst>
              <a:ext uri="{FF2B5EF4-FFF2-40B4-BE49-F238E27FC236}">
                <a16:creationId xmlns:a16="http://schemas.microsoft.com/office/drawing/2014/main" id="{F1664E1C-2D68-0BCF-3BC6-C7EB6E48A059}"/>
              </a:ext>
            </a:extLst>
          </p:cNvPr>
          <p:cNvSpPr txBox="1">
            <a:spLocks/>
          </p:cNvSpPr>
          <p:nvPr/>
        </p:nvSpPr>
        <p:spPr>
          <a:xfrm>
            <a:off x="916939" y="566750"/>
            <a:ext cx="10051415" cy="574675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3600" spc="-20">
                <a:solidFill>
                  <a:srgbClr val="FF0000"/>
                </a:solidFill>
              </a:rPr>
              <a:t>Wolbachia:</a:t>
            </a:r>
            <a:r>
              <a:rPr lang="fr-FR" sz="3600" spc="45">
                <a:solidFill>
                  <a:srgbClr val="FF0000"/>
                </a:solidFill>
              </a:rPr>
              <a:t> </a:t>
            </a:r>
            <a:r>
              <a:rPr lang="fr-FR" sz="3600" i="1">
                <a:solidFill>
                  <a:srgbClr val="FF0000"/>
                </a:solidFill>
                <a:latin typeface="Calibri Light"/>
                <a:cs typeface="Calibri Light"/>
              </a:rPr>
              <a:t>population</a:t>
            </a:r>
            <a:r>
              <a:rPr lang="fr-FR" sz="3600" i="1" spc="5">
                <a:solidFill>
                  <a:srgbClr val="FF0000"/>
                </a:solidFill>
                <a:latin typeface="Calibri Light"/>
                <a:cs typeface="Calibri Light"/>
              </a:rPr>
              <a:t> </a:t>
            </a:r>
            <a:r>
              <a:rPr lang="fr-FR" sz="3600" i="1" spc="-10">
                <a:solidFill>
                  <a:srgbClr val="FF0000"/>
                </a:solidFill>
                <a:latin typeface="Calibri Light"/>
                <a:cs typeface="Calibri Light"/>
              </a:rPr>
              <a:t>replacement</a:t>
            </a:r>
            <a:r>
              <a:rPr lang="fr-FR" sz="3600" spc="-10">
                <a:solidFill>
                  <a:srgbClr val="FF0000"/>
                </a:solidFill>
              </a:rPr>
              <a:t>,</a:t>
            </a:r>
            <a:r>
              <a:rPr lang="fr-FR" sz="3600" spc="-5">
                <a:solidFill>
                  <a:srgbClr val="FF0000"/>
                </a:solidFill>
              </a:rPr>
              <a:t> </a:t>
            </a:r>
            <a:r>
              <a:rPr lang="fr-FR" sz="3600" spc="-15">
                <a:solidFill>
                  <a:srgbClr val="FF0000"/>
                </a:solidFill>
              </a:rPr>
              <a:t>pendekatan</a:t>
            </a:r>
            <a:r>
              <a:rPr lang="fr-FR" sz="3600" spc="-5">
                <a:solidFill>
                  <a:srgbClr val="FF0000"/>
                </a:solidFill>
              </a:rPr>
              <a:t> WMP</a:t>
            </a:r>
            <a:endParaRPr lang="fr-FR" sz="3600" dirty="0">
              <a:solidFill>
                <a:srgbClr val="FF0000"/>
              </a:solidFill>
              <a:latin typeface="Calibri Light"/>
              <a:cs typeface="Calibri Light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8C62570A-E2B6-802E-54D9-B3C9C070238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8434" y="2741676"/>
            <a:ext cx="1716024" cy="1374648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EE70ECBF-F2FA-6B04-703C-607B5C49DA3B}"/>
              </a:ext>
            </a:extLst>
          </p:cNvPr>
          <p:cNvSpPr txBox="1"/>
          <p:nvPr/>
        </p:nvSpPr>
        <p:spPr>
          <a:xfrm>
            <a:off x="748434" y="4231974"/>
            <a:ext cx="1693545" cy="94897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solidFill>
                  <a:srgbClr val="FF0000"/>
                </a:solidFill>
                <a:latin typeface="Calibri"/>
                <a:cs typeface="Calibri"/>
              </a:rPr>
              <a:t>* </a:t>
            </a:r>
            <a:r>
              <a:rPr sz="2000" spc="-10" dirty="0" err="1">
                <a:solidFill>
                  <a:srgbClr val="FF0000"/>
                </a:solidFill>
                <a:latin typeface="Calibri"/>
                <a:cs typeface="Calibri"/>
              </a:rPr>
              <a:t>Mikroinjeksi</a:t>
            </a:r>
            <a:endParaRPr lang="en-US" sz="2000" spc="-10" dirty="0">
              <a:solidFill>
                <a:srgbClr val="FF0000"/>
              </a:solidFill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spc="-10" dirty="0">
                <a:solidFill>
                  <a:srgbClr val="FF0000"/>
                </a:solidFill>
                <a:latin typeface="Calibri"/>
                <a:cs typeface="Calibri"/>
              </a:rPr>
              <a:t>* </a:t>
            </a:r>
            <a:r>
              <a:rPr lang="en-US" sz="2000" spc="-10" dirty="0" err="1">
                <a:solidFill>
                  <a:srgbClr val="FF0000"/>
                </a:solidFill>
                <a:latin typeface="Calibri"/>
                <a:cs typeface="Calibri"/>
              </a:rPr>
              <a:t>Pewarisan</a:t>
            </a:r>
            <a:r>
              <a:rPr lang="en-US"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000" spc="-10" dirty="0" err="1">
                <a:solidFill>
                  <a:srgbClr val="FF0000"/>
                </a:solidFill>
                <a:latin typeface="Calibri"/>
                <a:cs typeface="Calibri"/>
              </a:rPr>
              <a:t>ke</a:t>
            </a:r>
            <a:r>
              <a:rPr lang="en-US" sz="2000" spc="-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2000" spc="-10" dirty="0" err="1">
                <a:solidFill>
                  <a:srgbClr val="FF0000"/>
                </a:solidFill>
                <a:latin typeface="Calibri"/>
                <a:cs typeface="Calibri"/>
              </a:rPr>
              <a:t>keturunan</a:t>
            </a:r>
            <a:endParaRPr sz="20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grpSp>
        <p:nvGrpSpPr>
          <p:cNvPr id="8" name="object 4">
            <a:extLst>
              <a:ext uri="{FF2B5EF4-FFF2-40B4-BE49-F238E27FC236}">
                <a16:creationId xmlns:a16="http://schemas.microsoft.com/office/drawing/2014/main" id="{40CB9975-FC4B-3612-D1A1-F4D544AC8E46}"/>
              </a:ext>
            </a:extLst>
          </p:cNvPr>
          <p:cNvGrpSpPr/>
          <p:nvPr/>
        </p:nvGrpSpPr>
        <p:grpSpPr>
          <a:xfrm>
            <a:off x="2750566" y="3390646"/>
            <a:ext cx="2419350" cy="831215"/>
            <a:chOff x="2750566" y="3390646"/>
            <a:chExt cx="2419350" cy="831215"/>
          </a:xfrm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84F04275-CE27-0912-D1A3-82D154904E33}"/>
                </a:ext>
              </a:extLst>
            </p:cNvPr>
            <p:cNvSpPr/>
            <p:nvPr/>
          </p:nvSpPr>
          <p:spPr>
            <a:xfrm>
              <a:off x="2756916" y="3396996"/>
              <a:ext cx="2406650" cy="818515"/>
            </a:xfrm>
            <a:custGeom>
              <a:avLst/>
              <a:gdLst/>
              <a:ahLst/>
              <a:cxnLst/>
              <a:rect l="l" t="t" r="r" b="b"/>
              <a:pathLst>
                <a:path w="2406650" h="818514">
                  <a:moveTo>
                    <a:pt x="25526" y="204596"/>
                  </a:moveTo>
                  <a:lnTo>
                    <a:pt x="0" y="204596"/>
                  </a:lnTo>
                  <a:lnTo>
                    <a:pt x="0" y="613790"/>
                  </a:lnTo>
                  <a:lnTo>
                    <a:pt x="25526" y="613790"/>
                  </a:lnTo>
                  <a:lnTo>
                    <a:pt x="25526" y="204596"/>
                  </a:lnTo>
                  <a:close/>
                </a:path>
                <a:path w="2406650" h="818514">
                  <a:moveTo>
                    <a:pt x="102234" y="204596"/>
                  </a:moveTo>
                  <a:lnTo>
                    <a:pt x="51181" y="204596"/>
                  </a:lnTo>
                  <a:lnTo>
                    <a:pt x="51181" y="613790"/>
                  </a:lnTo>
                  <a:lnTo>
                    <a:pt x="102234" y="613790"/>
                  </a:lnTo>
                  <a:lnTo>
                    <a:pt x="102234" y="204596"/>
                  </a:lnTo>
                  <a:close/>
                </a:path>
                <a:path w="2406650" h="818514">
                  <a:moveTo>
                    <a:pt x="1997201" y="0"/>
                  </a:moveTo>
                  <a:lnTo>
                    <a:pt x="1997201" y="204596"/>
                  </a:lnTo>
                  <a:lnTo>
                    <a:pt x="127888" y="204596"/>
                  </a:lnTo>
                  <a:lnTo>
                    <a:pt x="127888" y="613790"/>
                  </a:lnTo>
                  <a:lnTo>
                    <a:pt x="1997201" y="613790"/>
                  </a:lnTo>
                  <a:lnTo>
                    <a:pt x="1997201" y="818387"/>
                  </a:lnTo>
                  <a:lnTo>
                    <a:pt x="2406396" y="409193"/>
                  </a:lnTo>
                  <a:lnTo>
                    <a:pt x="199720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  <p:sp>
          <p:nvSpPr>
            <p:cNvPr id="10" name="object 6">
              <a:extLst>
                <a:ext uri="{FF2B5EF4-FFF2-40B4-BE49-F238E27FC236}">
                  <a16:creationId xmlns:a16="http://schemas.microsoft.com/office/drawing/2014/main" id="{B78BBC7D-CEB5-41EC-FDAE-0CB6556DE47D}"/>
                </a:ext>
              </a:extLst>
            </p:cNvPr>
            <p:cNvSpPr/>
            <p:nvPr/>
          </p:nvSpPr>
          <p:spPr>
            <a:xfrm>
              <a:off x="2756916" y="3396996"/>
              <a:ext cx="2406650" cy="818515"/>
            </a:xfrm>
            <a:custGeom>
              <a:avLst/>
              <a:gdLst/>
              <a:ahLst/>
              <a:cxnLst/>
              <a:rect l="l" t="t" r="r" b="b"/>
              <a:pathLst>
                <a:path w="2406650" h="818514">
                  <a:moveTo>
                    <a:pt x="0" y="204596"/>
                  </a:moveTo>
                  <a:lnTo>
                    <a:pt x="25526" y="204596"/>
                  </a:lnTo>
                  <a:lnTo>
                    <a:pt x="25526" y="613790"/>
                  </a:lnTo>
                  <a:lnTo>
                    <a:pt x="0" y="613790"/>
                  </a:lnTo>
                  <a:lnTo>
                    <a:pt x="0" y="204596"/>
                  </a:lnTo>
                  <a:close/>
                </a:path>
                <a:path w="2406650" h="818514">
                  <a:moveTo>
                    <a:pt x="51181" y="204596"/>
                  </a:moveTo>
                  <a:lnTo>
                    <a:pt x="102234" y="204596"/>
                  </a:lnTo>
                  <a:lnTo>
                    <a:pt x="102234" y="613790"/>
                  </a:lnTo>
                  <a:lnTo>
                    <a:pt x="51181" y="613790"/>
                  </a:lnTo>
                  <a:lnTo>
                    <a:pt x="51181" y="204596"/>
                  </a:lnTo>
                  <a:close/>
                </a:path>
                <a:path w="2406650" h="818514">
                  <a:moveTo>
                    <a:pt x="127888" y="204596"/>
                  </a:moveTo>
                  <a:lnTo>
                    <a:pt x="1997201" y="204596"/>
                  </a:lnTo>
                  <a:lnTo>
                    <a:pt x="1997201" y="0"/>
                  </a:lnTo>
                  <a:lnTo>
                    <a:pt x="2406396" y="409193"/>
                  </a:lnTo>
                  <a:lnTo>
                    <a:pt x="1997201" y="818387"/>
                  </a:lnTo>
                  <a:lnTo>
                    <a:pt x="1997201" y="613790"/>
                  </a:lnTo>
                  <a:lnTo>
                    <a:pt x="127888" y="613790"/>
                  </a:lnTo>
                  <a:lnTo>
                    <a:pt x="127888" y="204596"/>
                  </a:lnTo>
                  <a:close/>
                </a:path>
              </a:pathLst>
            </a:custGeom>
            <a:ln w="12700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11" name="object 9">
            <a:extLst>
              <a:ext uri="{FF2B5EF4-FFF2-40B4-BE49-F238E27FC236}">
                <a16:creationId xmlns:a16="http://schemas.microsoft.com/office/drawing/2014/main" id="{AD836CFE-50D7-2944-42F4-A9A2BB132C0A}"/>
              </a:ext>
            </a:extLst>
          </p:cNvPr>
          <p:cNvSpPr txBox="1"/>
          <p:nvPr/>
        </p:nvSpPr>
        <p:spPr>
          <a:xfrm>
            <a:off x="2862579" y="2025721"/>
            <a:ext cx="1962785" cy="1326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Harapan: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 umur</a:t>
            </a:r>
            <a:endParaRPr sz="1800" dirty="0">
              <a:solidFill>
                <a:srgbClr val="FF0000"/>
              </a:solidFill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nyamuk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menjadi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berkurang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sehingga </a:t>
            </a:r>
            <a:r>
              <a:rPr sz="18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durasi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sebagai</a:t>
            </a:r>
            <a:r>
              <a:rPr sz="1800" spc="-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vektor </a:t>
            </a:r>
            <a:r>
              <a:rPr sz="1800" spc="-39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0000"/>
                </a:solidFill>
                <a:latin typeface="Calibri"/>
                <a:cs typeface="Calibri"/>
              </a:rPr>
              <a:t>berkurang</a:t>
            </a:r>
            <a:endParaRPr sz="1800" dirty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61415-ADFE-445A-5613-DC55A21A21DF}"/>
              </a:ext>
            </a:extLst>
          </p:cNvPr>
          <p:cNvSpPr txBox="1"/>
          <p:nvPr/>
        </p:nvSpPr>
        <p:spPr>
          <a:xfrm>
            <a:off x="2997200" y="3548138"/>
            <a:ext cx="1557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wolbachia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13" name="object 8">
            <a:extLst>
              <a:ext uri="{FF2B5EF4-FFF2-40B4-BE49-F238E27FC236}">
                <a16:creationId xmlns:a16="http://schemas.microsoft.com/office/drawing/2014/main" id="{563C089D-C8D0-79D2-E99C-850607AF74A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87107" y="4020582"/>
            <a:ext cx="2429274" cy="1313728"/>
          </a:xfrm>
          <a:prstGeom prst="rect">
            <a:avLst/>
          </a:prstGeom>
        </p:spPr>
      </p:pic>
      <p:sp>
        <p:nvSpPr>
          <p:cNvPr id="14" name="object 12">
            <a:extLst>
              <a:ext uri="{FF2B5EF4-FFF2-40B4-BE49-F238E27FC236}">
                <a16:creationId xmlns:a16="http://schemas.microsoft.com/office/drawing/2014/main" id="{676AD1FA-7315-1EBA-2A3A-F9F105AEC9C3}"/>
              </a:ext>
            </a:extLst>
          </p:cNvPr>
          <p:cNvSpPr/>
          <p:nvPr/>
        </p:nvSpPr>
        <p:spPr>
          <a:xfrm>
            <a:off x="5387107" y="2246140"/>
            <a:ext cx="2429274" cy="1754506"/>
          </a:xfrm>
          <a:custGeom>
            <a:avLst/>
            <a:gdLst/>
            <a:ahLst/>
            <a:cxnLst/>
            <a:rect l="l" t="t" r="r" b="b"/>
            <a:pathLst>
              <a:path w="2235834" h="1754505">
                <a:moveTo>
                  <a:pt x="2235707" y="0"/>
                </a:moveTo>
                <a:lnTo>
                  <a:pt x="0" y="0"/>
                </a:lnTo>
                <a:lnTo>
                  <a:pt x="0" y="1754124"/>
                </a:lnTo>
                <a:lnTo>
                  <a:pt x="2235707" y="1754124"/>
                </a:lnTo>
                <a:lnTo>
                  <a:pt x="223570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>
            <a:extLst>
              <a:ext uri="{FF2B5EF4-FFF2-40B4-BE49-F238E27FC236}">
                <a16:creationId xmlns:a16="http://schemas.microsoft.com/office/drawing/2014/main" id="{1B7C2B0D-7054-8161-814F-28886CB1918F}"/>
              </a:ext>
            </a:extLst>
          </p:cNvPr>
          <p:cNvSpPr txBox="1"/>
          <p:nvPr/>
        </p:nvSpPr>
        <p:spPr>
          <a:xfrm>
            <a:off x="5411780" y="2391023"/>
            <a:ext cx="2383952" cy="1397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Hasil:</a:t>
            </a:r>
            <a:r>
              <a:rPr sz="1800" spc="10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1)</a:t>
            </a:r>
            <a:r>
              <a:rPr sz="1800" spc="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umur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nyamuk </a:t>
            </a:r>
            <a:r>
              <a:rPr sz="1800" spc="-5" dirty="0">
                <a:latin typeface="Calibri"/>
                <a:cs typeface="Calibri"/>
              </a:rPr>
              <a:t>tidak </a:t>
            </a:r>
            <a:r>
              <a:rPr sz="1800" dirty="0">
                <a:latin typeface="Calibri"/>
                <a:cs typeface="Calibri"/>
              </a:rPr>
              <a:t> berubah, 2) </a:t>
            </a:r>
            <a:r>
              <a:rPr sz="1800" spc="-5" dirty="0">
                <a:latin typeface="Calibri"/>
                <a:cs typeface="Calibri"/>
              </a:rPr>
              <a:t>bentuk,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siklus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hidup</a:t>
            </a:r>
            <a:r>
              <a:rPr sz="1800" spc="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dan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perilaku nyamuk </a:t>
            </a:r>
            <a:r>
              <a:rPr sz="1800" spc="-5" dirty="0">
                <a:latin typeface="Calibri"/>
                <a:cs typeface="Calibri"/>
              </a:rPr>
              <a:t>tidak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berubah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7049B485-EABC-4707-F0DE-44F68500E02B}"/>
              </a:ext>
            </a:extLst>
          </p:cNvPr>
          <p:cNvSpPr txBox="1"/>
          <p:nvPr/>
        </p:nvSpPr>
        <p:spPr>
          <a:xfrm>
            <a:off x="9435084" y="2251138"/>
            <a:ext cx="1914525" cy="167513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95"/>
              </a:spcBef>
            </a:pPr>
            <a:r>
              <a:rPr sz="1800" spc="-15" dirty="0">
                <a:latin typeface="Calibri"/>
                <a:cs typeface="Calibri"/>
              </a:rPr>
              <a:t>Kenyataan: 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Wolbachia</a:t>
            </a:r>
            <a:r>
              <a:rPr sz="1800" dirty="0">
                <a:latin typeface="Calibri"/>
                <a:cs typeface="Calibri"/>
              </a:rPr>
              <a:t> mampu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menghambat 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perkembangan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virus </a:t>
            </a:r>
            <a:r>
              <a:rPr sz="1800" spc="-39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di dalam tubuh 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nyamuk: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034324E3-D4C1-342E-F13A-F124377D85D7}"/>
              </a:ext>
            </a:extLst>
          </p:cNvPr>
          <p:cNvSpPr txBox="1"/>
          <p:nvPr/>
        </p:nvSpPr>
        <p:spPr>
          <a:xfrm>
            <a:off x="9435084" y="3936491"/>
            <a:ext cx="1934519" cy="139781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10" dirty="0">
                <a:latin typeface="Calibri"/>
                <a:cs typeface="Calibri"/>
              </a:rPr>
              <a:t>Kompetisi</a:t>
            </a:r>
            <a:endParaRPr sz="1800" dirty="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Calibri"/>
                <a:cs typeface="Calibri"/>
              </a:rPr>
              <a:t>makanan</a:t>
            </a:r>
            <a:endParaRPr sz="1800" dirty="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800" spc="-5" dirty="0">
                <a:latin typeface="Calibri"/>
                <a:cs typeface="Calibri"/>
              </a:rPr>
              <a:t>Nyamuk</a:t>
            </a:r>
            <a:r>
              <a:rPr sz="1800" spc="-7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menjadi </a:t>
            </a:r>
            <a:r>
              <a:rPr sz="1800" spc="-395" dirty="0">
                <a:latin typeface="Calibri"/>
                <a:cs typeface="Calibri"/>
              </a:rPr>
              <a:t> </a:t>
            </a:r>
            <a:r>
              <a:rPr sz="1800" spc="-5" dirty="0" err="1">
                <a:latin typeface="Calibri"/>
                <a:cs typeface="Calibri"/>
              </a:rPr>
              <a:t>lebih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10" dirty="0" err="1">
                <a:latin typeface="Calibri"/>
                <a:cs typeface="Calibri"/>
              </a:rPr>
              <a:t>bugar</a:t>
            </a:r>
            <a:endParaRPr lang="en-US" sz="1800" spc="-10" dirty="0">
              <a:latin typeface="Calibri"/>
              <a:cs typeface="Calibri"/>
            </a:endParaRPr>
          </a:p>
          <a:p>
            <a:pPr marL="12065" marR="5080">
              <a:lnSpc>
                <a:spcPct val="100000"/>
              </a:lnSpc>
              <a:tabLst>
                <a:tab pos="299085" algn="l"/>
                <a:tab pos="299720" algn="l"/>
              </a:tabLst>
            </a:pPr>
            <a:endParaRPr sz="1800" dirty="0">
              <a:latin typeface="Calibri"/>
              <a:cs typeface="Calibri"/>
            </a:endParaRPr>
          </a:p>
        </p:txBody>
      </p:sp>
      <p:grpSp>
        <p:nvGrpSpPr>
          <p:cNvPr id="18" name="object 4">
            <a:extLst>
              <a:ext uri="{FF2B5EF4-FFF2-40B4-BE49-F238E27FC236}">
                <a16:creationId xmlns:a16="http://schemas.microsoft.com/office/drawing/2014/main" id="{E0F0BCCF-1831-413C-C0BA-D395C99339FC}"/>
              </a:ext>
            </a:extLst>
          </p:cNvPr>
          <p:cNvGrpSpPr/>
          <p:nvPr/>
        </p:nvGrpSpPr>
        <p:grpSpPr>
          <a:xfrm>
            <a:off x="8053705" y="3396996"/>
            <a:ext cx="1285880" cy="836421"/>
            <a:chOff x="2750566" y="3390646"/>
            <a:chExt cx="2419350" cy="831215"/>
          </a:xfrm>
        </p:grpSpPr>
        <p:sp>
          <p:nvSpPr>
            <p:cNvPr id="19" name="object 5">
              <a:extLst>
                <a:ext uri="{FF2B5EF4-FFF2-40B4-BE49-F238E27FC236}">
                  <a16:creationId xmlns:a16="http://schemas.microsoft.com/office/drawing/2014/main" id="{8FA285F5-2D7D-3D46-794D-213BB8473B42}"/>
                </a:ext>
              </a:extLst>
            </p:cNvPr>
            <p:cNvSpPr/>
            <p:nvPr/>
          </p:nvSpPr>
          <p:spPr>
            <a:xfrm>
              <a:off x="2756916" y="3396996"/>
              <a:ext cx="2406650" cy="818515"/>
            </a:xfrm>
            <a:custGeom>
              <a:avLst/>
              <a:gdLst/>
              <a:ahLst/>
              <a:cxnLst/>
              <a:rect l="l" t="t" r="r" b="b"/>
              <a:pathLst>
                <a:path w="2406650" h="818514">
                  <a:moveTo>
                    <a:pt x="25526" y="204596"/>
                  </a:moveTo>
                  <a:lnTo>
                    <a:pt x="0" y="204596"/>
                  </a:lnTo>
                  <a:lnTo>
                    <a:pt x="0" y="613790"/>
                  </a:lnTo>
                  <a:lnTo>
                    <a:pt x="25526" y="613790"/>
                  </a:lnTo>
                  <a:lnTo>
                    <a:pt x="25526" y="204596"/>
                  </a:lnTo>
                  <a:close/>
                </a:path>
                <a:path w="2406650" h="818514">
                  <a:moveTo>
                    <a:pt x="102234" y="204596"/>
                  </a:moveTo>
                  <a:lnTo>
                    <a:pt x="51181" y="204596"/>
                  </a:lnTo>
                  <a:lnTo>
                    <a:pt x="51181" y="613790"/>
                  </a:lnTo>
                  <a:lnTo>
                    <a:pt x="102234" y="613790"/>
                  </a:lnTo>
                  <a:lnTo>
                    <a:pt x="102234" y="204596"/>
                  </a:lnTo>
                  <a:close/>
                </a:path>
                <a:path w="2406650" h="818514">
                  <a:moveTo>
                    <a:pt x="1997201" y="0"/>
                  </a:moveTo>
                  <a:lnTo>
                    <a:pt x="1997201" y="204596"/>
                  </a:lnTo>
                  <a:lnTo>
                    <a:pt x="127888" y="204596"/>
                  </a:lnTo>
                  <a:lnTo>
                    <a:pt x="127888" y="613790"/>
                  </a:lnTo>
                  <a:lnTo>
                    <a:pt x="1997201" y="613790"/>
                  </a:lnTo>
                  <a:lnTo>
                    <a:pt x="1997201" y="818387"/>
                  </a:lnTo>
                  <a:lnTo>
                    <a:pt x="2406396" y="409193"/>
                  </a:lnTo>
                  <a:lnTo>
                    <a:pt x="1997201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6">
              <a:extLst>
                <a:ext uri="{FF2B5EF4-FFF2-40B4-BE49-F238E27FC236}">
                  <a16:creationId xmlns:a16="http://schemas.microsoft.com/office/drawing/2014/main" id="{1782A1D8-3AC1-3B30-AB48-9436FCD52557}"/>
                </a:ext>
              </a:extLst>
            </p:cNvPr>
            <p:cNvSpPr/>
            <p:nvPr/>
          </p:nvSpPr>
          <p:spPr>
            <a:xfrm>
              <a:off x="2756916" y="3396996"/>
              <a:ext cx="2406650" cy="818515"/>
            </a:xfrm>
            <a:custGeom>
              <a:avLst/>
              <a:gdLst/>
              <a:ahLst/>
              <a:cxnLst/>
              <a:rect l="l" t="t" r="r" b="b"/>
              <a:pathLst>
                <a:path w="2406650" h="818514">
                  <a:moveTo>
                    <a:pt x="0" y="204596"/>
                  </a:moveTo>
                  <a:lnTo>
                    <a:pt x="25526" y="204596"/>
                  </a:lnTo>
                  <a:lnTo>
                    <a:pt x="25526" y="613790"/>
                  </a:lnTo>
                  <a:lnTo>
                    <a:pt x="0" y="613790"/>
                  </a:lnTo>
                  <a:lnTo>
                    <a:pt x="0" y="204596"/>
                  </a:lnTo>
                  <a:close/>
                </a:path>
                <a:path w="2406650" h="818514">
                  <a:moveTo>
                    <a:pt x="51181" y="204596"/>
                  </a:moveTo>
                  <a:lnTo>
                    <a:pt x="102234" y="204596"/>
                  </a:lnTo>
                  <a:lnTo>
                    <a:pt x="102234" y="613790"/>
                  </a:lnTo>
                  <a:lnTo>
                    <a:pt x="51181" y="613790"/>
                  </a:lnTo>
                  <a:lnTo>
                    <a:pt x="51181" y="204596"/>
                  </a:lnTo>
                  <a:close/>
                </a:path>
                <a:path w="2406650" h="818514">
                  <a:moveTo>
                    <a:pt x="127888" y="204596"/>
                  </a:moveTo>
                  <a:lnTo>
                    <a:pt x="1997201" y="204596"/>
                  </a:lnTo>
                  <a:lnTo>
                    <a:pt x="1997201" y="0"/>
                  </a:lnTo>
                  <a:lnTo>
                    <a:pt x="2406396" y="409193"/>
                  </a:lnTo>
                  <a:lnTo>
                    <a:pt x="1997201" y="818387"/>
                  </a:lnTo>
                  <a:lnTo>
                    <a:pt x="1997201" y="613790"/>
                  </a:lnTo>
                  <a:lnTo>
                    <a:pt x="127888" y="613790"/>
                  </a:lnTo>
                  <a:lnTo>
                    <a:pt x="127888" y="204596"/>
                  </a:lnTo>
                  <a:close/>
                </a:path>
              </a:pathLst>
            </a:custGeom>
            <a:ln w="12700">
              <a:solidFill>
                <a:srgbClr val="30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34690872-2243-E9EA-5488-01CC02B43C27}"/>
              </a:ext>
            </a:extLst>
          </p:cNvPr>
          <p:cNvSpPr txBox="1"/>
          <p:nvPr/>
        </p:nvSpPr>
        <p:spPr>
          <a:xfrm>
            <a:off x="7987280" y="3543978"/>
            <a:ext cx="15575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FF0000"/>
                </a:solidFill>
              </a:rPr>
              <a:t>wolbachia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1922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250E-E08F-9F36-BF9C-5A57BF30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F3FE4-ADD6-DE9E-C160-E64CC3967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F22DA5-0C3B-B8DE-17E1-3B566B0A42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object 4">
            <a:extLst>
              <a:ext uri="{FF2B5EF4-FFF2-40B4-BE49-F238E27FC236}">
                <a16:creationId xmlns:a16="http://schemas.microsoft.com/office/drawing/2014/main" id="{7EF716EB-137D-FF36-2E1E-A68BD608E60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396" y="1570009"/>
            <a:ext cx="7542362" cy="472893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object 2">
            <a:extLst>
              <a:ext uri="{FF2B5EF4-FFF2-40B4-BE49-F238E27FC236}">
                <a16:creationId xmlns:a16="http://schemas.microsoft.com/office/drawing/2014/main" id="{CB776B68-FD4E-1181-8769-FC9A7110F521}"/>
              </a:ext>
            </a:extLst>
          </p:cNvPr>
          <p:cNvSpPr txBox="1">
            <a:spLocks/>
          </p:cNvSpPr>
          <p:nvPr/>
        </p:nvSpPr>
        <p:spPr>
          <a:xfrm>
            <a:off x="1718263" y="272033"/>
            <a:ext cx="8755474" cy="57404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600" spc="-25" dirty="0">
                <a:solidFill>
                  <a:srgbClr val="006FC0"/>
                </a:solidFill>
              </a:rPr>
              <a:t>Wolbachia:</a:t>
            </a:r>
            <a:r>
              <a:rPr lang="en-US" sz="3600" spc="50" dirty="0">
                <a:solidFill>
                  <a:srgbClr val="006FC0"/>
                </a:solidFill>
              </a:rPr>
              <a:t> </a:t>
            </a:r>
            <a:r>
              <a:rPr lang="en-US" sz="3600" spc="-20" dirty="0" err="1">
                <a:solidFill>
                  <a:srgbClr val="006FC0"/>
                </a:solidFill>
              </a:rPr>
              <a:t>Penghambat</a:t>
            </a:r>
            <a:r>
              <a:rPr lang="en-US" sz="3600" spc="35" dirty="0">
                <a:solidFill>
                  <a:srgbClr val="006FC0"/>
                </a:solidFill>
              </a:rPr>
              <a:t> </a:t>
            </a:r>
            <a:r>
              <a:rPr lang="en-US" sz="3600" spc="35" dirty="0" err="1">
                <a:solidFill>
                  <a:srgbClr val="006FC0"/>
                </a:solidFill>
              </a:rPr>
              <a:t>T</a:t>
            </a:r>
            <a:r>
              <a:rPr lang="en-US" sz="3600" spc="-10" dirty="0" err="1">
                <a:solidFill>
                  <a:srgbClr val="006FC0"/>
                </a:solidFill>
              </a:rPr>
              <a:t>ransmisi</a:t>
            </a:r>
            <a:r>
              <a:rPr lang="en-US" sz="3600" spc="10" dirty="0">
                <a:solidFill>
                  <a:srgbClr val="006FC0"/>
                </a:solidFill>
              </a:rPr>
              <a:t> D</a:t>
            </a:r>
            <a:r>
              <a:rPr lang="en-US" sz="3600" dirty="0">
                <a:solidFill>
                  <a:srgbClr val="006FC0"/>
                </a:solidFill>
              </a:rPr>
              <a:t>engue</a:t>
            </a:r>
            <a:endParaRPr lang="en-US" sz="360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784E36C2-B164-F50D-6D66-6D80B0ADD996}"/>
              </a:ext>
            </a:extLst>
          </p:cNvPr>
          <p:cNvSpPr txBox="1"/>
          <p:nvPr/>
        </p:nvSpPr>
        <p:spPr>
          <a:xfrm>
            <a:off x="7736456" y="3013010"/>
            <a:ext cx="4390846" cy="197656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vert="horz" wrap="square" lIns="0" tIns="92075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25"/>
              </a:spcBef>
              <a:buFont typeface="Arial MT"/>
              <a:buChar char="•"/>
              <a:tabLst>
                <a:tab pos="241300" algn="l"/>
              </a:tabLst>
            </a:pPr>
            <a:r>
              <a:rPr sz="2600" spc="-15" dirty="0">
                <a:latin typeface="Calibri"/>
                <a:cs typeface="Calibri"/>
              </a:rPr>
              <a:t>Wolbachia </a:t>
            </a:r>
            <a:r>
              <a:rPr sz="2600" spc="-5" dirty="0">
                <a:latin typeface="Calibri"/>
                <a:cs typeface="Calibri"/>
              </a:rPr>
              <a:t>membuat potensi </a:t>
            </a:r>
            <a:r>
              <a:rPr sz="2600" dirty="0">
                <a:latin typeface="Calibri"/>
                <a:cs typeface="Calibri"/>
              </a:rPr>
              <a:t>Ae. </a:t>
            </a:r>
            <a:r>
              <a:rPr sz="2600" spc="5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aegypti</a:t>
            </a:r>
            <a:r>
              <a:rPr sz="2600" spc="-15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sebagai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0" dirty="0">
                <a:latin typeface="Calibri"/>
                <a:cs typeface="Calibri"/>
              </a:rPr>
              <a:t>vektor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15" dirty="0">
                <a:latin typeface="Calibri"/>
                <a:cs typeface="Calibri"/>
              </a:rPr>
              <a:t>sangat</a:t>
            </a:r>
            <a:r>
              <a:rPr sz="2600" spc="-20" dirty="0">
                <a:latin typeface="Calibri"/>
                <a:cs typeface="Calibri"/>
              </a:rPr>
              <a:t> </a:t>
            </a:r>
            <a:r>
              <a:rPr sz="2600" spc="-5" dirty="0">
                <a:latin typeface="Calibri"/>
                <a:cs typeface="Calibri"/>
              </a:rPr>
              <a:t>rendah</a:t>
            </a:r>
            <a:endParaRPr sz="2600" dirty="0">
              <a:latin typeface="Calibri"/>
              <a:cs typeface="Calibri"/>
            </a:endParaRPr>
          </a:p>
          <a:p>
            <a:pPr marL="698500" lvl="1" indent="-228600">
              <a:lnSpc>
                <a:spcPts val="2370"/>
              </a:lnSpc>
              <a:buFont typeface="Arial MT"/>
              <a:buChar char="•"/>
              <a:tabLst>
                <a:tab pos="697865" algn="l"/>
                <a:tab pos="698500" algn="l"/>
              </a:tabLst>
            </a:pPr>
            <a:r>
              <a:rPr sz="2200" spc="-10" dirty="0">
                <a:latin typeface="Calibri"/>
                <a:cs typeface="Calibri"/>
              </a:rPr>
              <a:t>Kalau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menggigit</a:t>
            </a:r>
            <a:r>
              <a:rPr sz="2200" spc="25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hanya gatel,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 err="1">
                <a:latin typeface="Calibri"/>
                <a:cs typeface="Calibri"/>
              </a:rPr>
              <a:t>tapi</a:t>
            </a:r>
            <a:r>
              <a:rPr sz="2200" spc="-5" dirty="0">
                <a:latin typeface="Calibri"/>
                <a:cs typeface="Calibri"/>
              </a:rPr>
              <a:t> </a:t>
            </a:r>
            <a:r>
              <a:rPr sz="2200" spc="-20" dirty="0" err="1">
                <a:latin typeface="Calibri"/>
                <a:cs typeface="Calibri"/>
              </a:rPr>
              <a:t>resiko</a:t>
            </a:r>
            <a:r>
              <a:rPr lang="en-US" sz="2200" spc="-20" dirty="0">
                <a:latin typeface="Calibri"/>
                <a:cs typeface="Calibri"/>
              </a:rPr>
              <a:t> </a:t>
            </a:r>
            <a:r>
              <a:rPr sz="2200" spc="-20" dirty="0" err="1">
                <a:latin typeface="Calibri"/>
                <a:cs typeface="Calibri"/>
              </a:rPr>
              <a:t>terkena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0" dirty="0">
                <a:latin typeface="Calibri"/>
                <a:cs typeface="Calibri"/>
              </a:rPr>
              <a:t>dengue</a:t>
            </a:r>
            <a:r>
              <a:rPr sz="2200" spc="5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sangat</a:t>
            </a:r>
            <a:r>
              <a:rPr sz="2200" spc="-10" dirty="0">
                <a:latin typeface="Calibri"/>
                <a:cs typeface="Calibri"/>
              </a:rPr>
              <a:t> </a:t>
            </a:r>
            <a:r>
              <a:rPr sz="2200" spc="-20" dirty="0">
                <a:latin typeface="Calibri"/>
                <a:cs typeface="Calibri"/>
              </a:rPr>
              <a:t>kecil</a:t>
            </a:r>
            <a:endParaRPr sz="2200" dirty="0">
              <a:latin typeface="Calibri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53297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UID" val="{A4168611-BAC5-42B1-97B2-87D24C543C7A}"/>
  <p:tag name="ISPRING_RESOURCE_FOLDER" val="C:\Users\ACER\Downloads\Materi sosialisasi wolbachia JB -\"/>
  <p:tag name="ISPRING_PRESENTATION_PATH" val="C:\Users\ACER\Downloads\Materi sosialisasi wolbachia JB -.pptx"/>
  <p:tag name="ISPRING_PROJECT_VERSION" val="9.32"/>
  <p:tag name="ISPRING_PROJECT_FOLDER_UPDATED" val="1"/>
  <p:tag name="ISPRING_LMS_API_VERSION" val="SCORM 2004 (4th edition)"/>
  <p:tag name="ISPRING_ULTRA_SCORM_COURSE_ID" val="F5C9BDBE-FD73-4792-9A87-E030E3647B02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_SCORM_RATE_SLIDES" val="1"/>
  <p:tag name="ISPRINGCLOUDFOLDERID" val="1"/>
  <p:tag name="ISPRINGONLINEFOLDERID" val="1"/>
  <p:tag name="ISPRING_OUTPUT_FOLDER" val="[[&quot;\uFFFD\uFFFD\f\uFFFD{B5BBA431-4575-425F-8984-5371AF2085DE}&quot;,&quot;C:\\Users\\ACER\\Downloads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,&quot;uploadSources&quot;:true}}"/>
  <p:tag name="ISPRING_SCORM_RATE_QUIZZES" val="0"/>
  <p:tag name="ISPRING_SCORM_PASSING_SCORE" val="100.000000"/>
  <p:tag name="ISPRING_PRESENTATION_TITLE" val="Materi sosialisasi wolbachia JB -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466FC0E-9924-4E91-BF4D-D78282DC5055}:125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4F2BA91-5F86-4B18-ABE8-51BA3DBDD6CE}:125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48FDEC0-0407-463F-AABA-55972BF42601}:27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7F95262-FB58-4B30-9FD7-2BDFACB33ED2}:27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FAF0158-0CDD-4820-AD1E-18A7906CA1EE}:39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40E1AD2-E953-446B-831D-26B77487E417}:27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54093DF-6DF6-4BDA-BCB2-1CB3E1B97711}:39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DF8A8B9-DEE0-4245-B269-671123203B16}:25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7B287A3-84F6-4041-9F43-DD70394836AF}:2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07B0E16-5B0A-4AA5-9567-E73620822D89}:40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E2B2D72-2C24-40E6-A6F9-77BA19C37AA2}:41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AF1726B-39F7-40C1-ADC1-4E5FC045A2A0}:38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7D1729B-2297-468F-8C3C-D9A9A0C8E698}:39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446032-33E6-42DA-867D-9FB26E21C4EE}:26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2839446-8597-401A-849D-AB6510CCC324}:1253"/>
</p:tagLst>
</file>

<file path=ppt/theme/theme1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1980</TotalTime>
  <Words>1063</Words>
  <Application>Microsoft Office PowerPoint</Application>
  <PresentationFormat>Widescreen</PresentationFormat>
  <Paragraphs>174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Aharoni</vt:lpstr>
      <vt:lpstr>Arial</vt:lpstr>
      <vt:lpstr>Arial MT</vt:lpstr>
      <vt:lpstr>Calibri</vt:lpstr>
      <vt:lpstr>Calibri Light</vt:lpstr>
      <vt:lpstr>Raleway</vt:lpstr>
      <vt:lpstr>Times New Roman</vt:lpstr>
      <vt:lpstr>Verdana</vt:lpstr>
      <vt:lpstr>Wingdings</vt:lpstr>
      <vt:lpstr>3_Office Theme</vt:lpstr>
      <vt:lpstr>5_Office Theme</vt:lpstr>
      <vt:lpstr>PowerPoint Presentation</vt:lpstr>
      <vt:lpstr>PowerPoint Presentation</vt:lpstr>
      <vt:lpstr>Virus Dengue ditularkan melalui vektor nyamuk Aedes</vt:lpstr>
      <vt:lpstr>PowerPoint Presentation</vt:lpstr>
      <vt:lpstr>PowerPoint Presentation</vt:lpstr>
      <vt:lpstr>PowerPoint Presentation</vt:lpstr>
      <vt:lpstr>TEHNOLOGI WOLBACHIA</vt:lpstr>
      <vt:lpstr>PowerPoint Presentation</vt:lpstr>
      <vt:lpstr>PowerPoint Presentation</vt:lpstr>
      <vt:lpstr>PowerPoint Presentation</vt:lpstr>
      <vt:lpstr>Teknis penyebaran nyamuk ber-Wolbachia</vt:lpstr>
      <vt:lpstr>Tahapan penyebaran nyamuk ber-Wolbachia</vt:lpstr>
      <vt:lpstr>Hasil Riset Aplikasi Wolbachia untuk Eliminasi  Dengue (AWED) di kota Yogyakarta</vt:lpstr>
      <vt:lpstr>IMPLEMENTASI WOLBACHIA DALAM  STRATEGI NASIONAL  PENANGGULANGAN DENGUE 2021-2025</vt:lpstr>
      <vt:lpstr>Rangkuman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Materi sosialisasi wolbachia JB -</dc:title>
  <dc:creator>Deepak Malhotra</dc:creator>
  <cp:lastModifiedBy>Kosong Delapan 102</cp:lastModifiedBy>
  <cp:revision>55</cp:revision>
  <dcterms:created xsi:type="dcterms:W3CDTF">2019-08-25T10:04:27Z</dcterms:created>
  <dcterms:modified xsi:type="dcterms:W3CDTF">2025-12-05T01:59:57Z</dcterms:modified>
</cp:coreProperties>
</file>